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  <p:sldMasterId id="2147483676" r:id="rId3"/>
  </p:sldMasterIdLst>
  <p:notesMasterIdLst>
    <p:notesMasterId r:id="rId43"/>
  </p:notesMasterIdLst>
  <p:sldIdLst>
    <p:sldId id="256" r:id="rId4"/>
    <p:sldId id="257" r:id="rId5"/>
    <p:sldId id="259" r:id="rId6"/>
    <p:sldId id="260" r:id="rId7"/>
    <p:sldId id="262" r:id="rId8"/>
    <p:sldId id="275" r:id="rId9"/>
    <p:sldId id="261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2" r:id="rId20"/>
    <p:sldId id="283" r:id="rId21"/>
    <p:sldId id="277" r:id="rId22"/>
    <p:sldId id="276" r:id="rId23"/>
    <p:sldId id="279" r:id="rId24"/>
    <p:sldId id="280" r:id="rId25"/>
    <p:sldId id="278" r:id="rId26"/>
    <p:sldId id="281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86" r:id="rId35"/>
    <p:sldId id="292" r:id="rId36"/>
    <p:sldId id="301" r:id="rId37"/>
    <p:sldId id="302" r:id="rId38"/>
    <p:sldId id="303" r:id="rId39"/>
    <p:sldId id="304" r:id="rId40"/>
    <p:sldId id="305" r:id="rId41"/>
    <p:sldId id="306" r:id="rId4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65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70" autoAdjust="0"/>
  </p:normalViewPr>
  <p:slideViewPr>
    <p:cSldViewPr>
      <p:cViewPr>
        <p:scale>
          <a:sx n="75" d="100"/>
          <a:sy n="75" d="100"/>
        </p:scale>
        <p:origin x="-206" y="-13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85C6EE-155E-475A-B065-5C688F48C0B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5D49E30-6900-4B7D-9752-2F8F1D142CB1}">
      <dgm:prSet phldrT="[文本]"/>
      <dgm:spPr/>
      <dgm:t>
        <a:bodyPr/>
        <a:lstStyle/>
        <a:p>
          <a:r>
            <a:rPr lang="en-US" altLang="zh-CN" smtClean="0">
              <a:latin typeface="Times New Roman" pitchFamily="18" charset="0"/>
              <a:cs typeface="Times New Roman" pitchFamily="18" charset="0"/>
              <a:sym typeface="Wingdings" pitchFamily="2" charset="2"/>
            </a:rPr>
            <a:t>Find out ball candidates witch c</a:t>
          </a:r>
          <a:r>
            <a:rPr lang="en-US" altLang="zh-CN" smtClean="0">
              <a:latin typeface="Times New Roman" pitchFamily="18" charset="0"/>
              <a:cs typeface="Times New Roman" pitchFamily="18" charset="0"/>
            </a:rPr>
            <a:t>olor-segmentation </a:t>
          </a:r>
          <a:endParaRPr lang="zh-CN" altLang="en-US"/>
        </a:p>
      </dgm:t>
    </dgm:pt>
    <dgm:pt modelId="{CE4145EA-0380-4DE1-95BA-DB4FFD200B4B}" type="parTrans" cxnId="{339CFD42-A5DB-43A5-B19F-9FE299D5E6C8}">
      <dgm:prSet/>
      <dgm:spPr/>
      <dgm:t>
        <a:bodyPr/>
        <a:lstStyle/>
        <a:p>
          <a:endParaRPr lang="zh-CN" altLang="en-US"/>
        </a:p>
      </dgm:t>
    </dgm:pt>
    <dgm:pt modelId="{0219B964-DAB5-4FBA-8745-DA35FD6B35D1}" type="sibTrans" cxnId="{339CFD42-A5DB-43A5-B19F-9FE299D5E6C8}">
      <dgm:prSet/>
      <dgm:spPr/>
      <dgm:t>
        <a:bodyPr/>
        <a:lstStyle/>
        <a:p>
          <a:endParaRPr lang="zh-CN" altLang="en-US"/>
        </a:p>
      </dgm:t>
    </dgm:pt>
    <dgm:pt modelId="{4065F847-578E-43D2-96AA-FD29E6F091F0}">
      <dgm:prSet phldrT="[文本]"/>
      <dgm:spPr/>
      <dgm:t>
        <a:bodyPr/>
        <a:lstStyle/>
        <a:p>
          <a:r>
            <a:rPr lang="en-US" altLang="zh-CN" smtClean="0"/>
            <a:t>2</a:t>
          </a:r>
          <a:endParaRPr lang="zh-CN" altLang="en-US"/>
        </a:p>
      </dgm:t>
    </dgm:pt>
    <dgm:pt modelId="{18E7C4D5-E29D-4EAA-B612-FA762DEA5541}" type="parTrans" cxnId="{1BC8BA24-788F-42F7-815D-1E56B44C6018}">
      <dgm:prSet/>
      <dgm:spPr/>
      <dgm:t>
        <a:bodyPr/>
        <a:lstStyle/>
        <a:p>
          <a:endParaRPr lang="zh-CN" altLang="en-US"/>
        </a:p>
      </dgm:t>
    </dgm:pt>
    <dgm:pt modelId="{546701B1-E95D-43C9-BEEE-C303233CD9E1}" type="sibTrans" cxnId="{1BC8BA24-788F-42F7-815D-1E56B44C6018}">
      <dgm:prSet/>
      <dgm:spPr/>
      <dgm:t>
        <a:bodyPr/>
        <a:lstStyle/>
        <a:p>
          <a:endParaRPr lang="zh-CN" altLang="en-US"/>
        </a:p>
      </dgm:t>
    </dgm:pt>
    <dgm:pt modelId="{96ABC9F7-D167-40D6-A9E9-9DECD94EE16B}">
      <dgm:prSet phldrT="[文本]"/>
      <dgm:spPr/>
      <dgm:t>
        <a:bodyPr/>
        <a:lstStyle/>
        <a:p>
          <a:r>
            <a:rPr lang="en-US" altLang="zh-CN" smtClean="0">
              <a:latin typeface="Times New Roman" pitchFamily="18" charset="0"/>
              <a:cs typeface="Times New Roman" pitchFamily="18" charset="0"/>
              <a:sym typeface="Wingdings" pitchFamily="2" charset="2"/>
            </a:rPr>
            <a:t>Sphere fitting with </a:t>
          </a:r>
          <a:r>
            <a:rPr lang="en-US" altLang="zh-CN" smtClean="0">
              <a:latin typeface="Times New Roman" pitchFamily="18" charset="0"/>
              <a:cs typeface="Times New Roman" pitchFamily="18" charset="0"/>
            </a:rPr>
            <a:t>RANSAC</a:t>
          </a:r>
          <a:endParaRPr lang="zh-CN" altLang="en-US"/>
        </a:p>
      </dgm:t>
    </dgm:pt>
    <dgm:pt modelId="{F920E34C-97B3-4FB5-B224-0321C69895A2}" type="parTrans" cxnId="{C17C21D4-7AE4-4C7D-8504-E2EBA86E6A1B}">
      <dgm:prSet/>
      <dgm:spPr/>
      <dgm:t>
        <a:bodyPr/>
        <a:lstStyle/>
        <a:p>
          <a:endParaRPr lang="zh-CN" altLang="en-US"/>
        </a:p>
      </dgm:t>
    </dgm:pt>
    <dgm:pt modelId="{E287352B-251F-4E60-AB26-FA58CC67C90F}" type="sibTrans" cxnId="{C17C21D4-7AE4-4C7D-8504-E2EBA86E6A1B}">
      <dgm:prSet/>
      <dgm:spPr/>
      <dgm:t>
        <a:bodyPr/>
        <a:lstStyle/>
        <a:p>
          <a:endParaRPr lang="zh-CN" altLang="en-US"/>
        </a:p>
      </dgm:t>
    </dgm:pt>
    <dgm:pt modelId="{46A656D8-070D-4997-AEE9-23676207ED90}">
      <dgm:prSet phldrT="[文本]"/>
      <dgm:spPr/>
      <dgm:t>
        <a:bodyPr/>
        <a:lstStyle/>
        <a:p>
          <a:r>
            <a:rPr lang="en-US" altLang="zh-CN" smtClean="0">
              <a:latin typeface="Times New Roman" pitchFamily="18" charset="0"/>
              <a:cs typeface="Times New Roman" pitchFamily="18" charset="0"/>
              <a:sym typeface="Wingdings" pitchFamily="2" charset="2"/>
            </a:rPr>
            <a:t>Accumulate a history of ball positions(3d) </a:t>
          </a:r>
          <a:endParaRPr lang="zh-CN" altLang="en-US"/>
        </a:p>
      </dgm:t>
    </dgm:pt>
    <dgm:pt modelId="{DC139C95-090C-4B62-A89E-9E44EDC0C41E}" type="parTrans" cxnId="{57974601-0B76-40C8-A623-E5EDB195A2EC}">
      <dgm:prSet/>
      <dgm:spPr/>
      <dgm:t>
        <a:bodyPr/>
        <a:lstStyle/>
        <a:p>
          <a:endParaRPr lang="zh-CN" altLang="en-US"/>
        </a:p>
      </dgm:t>
    </dgm:pt>
    <dgm:pt modelId="{28611948-477F-4436-A909-5EA3B73DB423}" type="sibTrans" cxnId="{57974601-0B76-40C8-A623-E5EDB195A2EC}">
      <dgm:prSet/>
      <dgm:spPr/>
      <dgm:t>
        <a:bodyPr/>
        <a:lstStyle/>
        <a:p>
          <a:endParaRPr lang="zh-CN" altLang="en-US"/>
        </a:p>
      </dgm:t>
    </dgm:pt>
    <dgm:pt modelId="{8C4B8ED8-2CA5-4CAB-B40A-3A092CF5C7ED}">
      <dgm:prSet phldrT="[文本]"/>
      <dgm:spPr/>
      <dgm:t>
        <a:bodyPr/>
        <a:lstStyle/>
        <a:p>
          <a:r>
            <a:rPr lang="en-US" altLang="zh-CN" smtClean="0"/>
            <a:t>3</a:t>
          </a:r>
          <a:endParaRPr lang="zh-CN" altLang="en-US"/>
        </a:p>
      </dgm:t>
    </dgm:pt>
    <dgm:pt modelId="{639C8994-4E64-40B8-A259-118BECCFCE1C}" type="parTrans" cxnId="{DAFD36D4-501B-497A-A583-6E2E80FB2547}">
      <dgm:prSet/>
      <dgm:spPr/>
      <dgm:t>
        <a:bodyPr/>
        <a:lstStyle/>
        <a:p>
          <a:endParaRPr lang="zh-CN" altLang="en-US"/>
        </a:p>
      </dgm:t>
    </dgm:pt>
    <dgm:pt modelId="{932F129E-FC73-4315-B8B1-3BF01E03CF13}" type="sibTrans" cxnId="{DAFD36D4-501B-497A-A583-6E2E80FB2547}">
      <dgm:prSet/>
      <dgm:spPr/>
      <dgm:t>
        <a:bodyPr/>
        <a:lstStyle/>
        <a:p>
          <a:endParaRPr lang="zh-CN" altLang="en-US"/>
        </a:p>
      </dgm:t>
    </dgm:pt>
    <dgm:pt modelId="{FF87E146-39AD-4E22-871E-C807C0F27C3B}">
      <dgm:prSet phldrT="[文本]"/>
      <dgm:spPr/>
      <dgm:t>
        <a:bodyPr/>
        <a:lstStyle/>
        <a:p>
          <a:r>
            <a:rPr lang="en-US" altLang="zh-CN" smtClean="0">
              <a:latin typeface="Times New Roman" pitchFamily="18" charset="0"/>
              <a:cs typeface="Times New Roman" pitchFamily="18" charset="0"/>
              <a:sym typeface="Wingdings" pitchFamily="2" charset="2"/>
            </a:rPr>
            <a:t>Parabola Fitting with Least-square-method </a:t>
          </a:r>
          <a:endParaRPr lang="zh-CN" altLang="en-US"/>
        </a:p>
      </dgm:t>
    </dgm:pt>
    <dgm:pt modelId="{728FC4C0-ACAB-4670-920D-7C02B613BA35}" type="parTrans" cxnId="{6F13A887-EB5F-4E44-BCE3-82CD8171846B}">
      <dgm:prSet/>
      <dgm:spPr/>
      <dgm:t>
        <a:bodyPr/>
        <a:lstStyle/>
        <a:p>
          <a:endParaRPr lang="zh-CN" altLang="en-US"/>
        </a:p>
      </dgm:t>
    </dgm:pt>
    <dgm:pt modelId="{4EBBF2F0-4009-4347-8136-9A1AB7CADC37}" type="sibTrans" cxnId="{6F13A887-EB5F-4E44-BCE3-82CD8171846B}">
      <dgm:prSet/>
      <dgm:spPr/>
      <dgm:t>
        <a:bodyPr/>
        <a:lstStyle/>
        <a:p>
          <a:endParaRPr lang="zh-CN" altLang="en-US"/>
        </a:p>
      </dgm:t>
    </dgm:pt>
    <dgm:pt modelId="{3CDBA13A-176A-4C6B-AEBB-133CF444A66F}">
      <dgm:prSet phldrT="[文本]"/>
      <dgm:spPr/>
      <dgm:t>
        <a:bodyPr/>
        <a:lstStyle/>
        <a:p>
          <a:r>
            <a:rPr lang="en-US" altLang="zh-CN" smtClean="0"/>
            <a:t>4</a:t>
          </a:r>
          <a:endParaRPr lang="zh-CN" altLang="en-US"/>
        </a:p>
      </dgm:t>
    </dgm:pt>
    <dgm:pt modelId="{950291B6-3580-4FFC-945D-B98D18C74B94}" type="parTrans" cxnId="{CD968E68-1CFF-43C4-968E-69F5C5946191}">
      <dgm:prSet/>
      <dgm:spPr/>
      <dgm:t>
        <a:bodyPr/>
        <a:lstStyle/>
        <a:p>
          <a:endParaRPr lang="zh-CN" altLang="en-US"/>
        </a:p>
      </dgm:t>
    </dgm:pt>
    <dgm:pt modelId="{BAFCD499-6CF1-4206-9587-7648977BD26C}" type="sibTrans" cxnId="{CD968E68-1CFF-43C4-968E-69F5C5946191}">
      <dgm:prSet/>
      <dgm:spPr/>
      <dgm:t>
        <a:bodyPr/>
        <a:lstStyle/>
        <a:p>
          <a:endParaRPr lang="zh-CN" altLang="en-US"/>
        </a:p>
      </dgm:t>
    </dgm:pt>
    <dgm:pt modelId="{FFD9C1B5-4F92-41E8-8F1C-20D0332765A1}">
      <dgm:prSet phldrT="[文本]"/>
      <dgm:spPr/>
      <dgm:t>
        <a:bodyPr/>
        <a:lstStyle/>
        <a:p>
          <a:r>
            <a:rPr lang="en-US" altLang="zh-CN" smtClean="0">
              <a:latin typeface="Times New Roman" pitchFamily="18" charset="0"/>
              <a:cs typeface="Times New Roman" pitchFamily="18" charset="0"/>
              <a:sym typeface="Wingdings" pitchFamily="2" charset="2"/>
            </a:rPr>
            <a:t>Calculate the </a:t>
          </a:r>
          <a:r>
            <a:rPr lang="en-US" altLang="zh-CN" smtClean="0">
              <a:latin typeface="Times New Roman" pitchFamily="18" charset="0"/>
              <a:cs typeface="Times New Roman" pitchFamily="18" charset="0"/>
            </a:rPr>
            <a:t>touchdown-point</a:t>
          </a:r>
          <a:endParaRPr lang="zh-CN" altLang="en-US"/>
        </a:p>
      </dgm:t>
    </dgm:pt>
    <dgm:pt modelId="{6985DAB3-EAF6-4B17-BE29-0970BEC5B110}" type="parTrans" cxnId="{21E1AB32-9FD2-480C-9D02-28376AB28290}">
      <dgm:prSet/>
      <dgm:spPr/>
      <dgm:t>
        <a:bodyPr/>
        <a:lstStyle/>
        <a:p>
          <a:endParaRPr lang="zh-CN" altLang="en-US"/>
        </a:p>
      </dgm:t>
    </dgm:pt>
    <dgm:pt modelId="{37628DF6-9A38-4712-85ED-60A77413CAC4}" type="sibTrans" cxnId="{21E1AB32-9FD2-480C-9D02-28376AB28290}">
      <dgm:prSet/>
      <dgm:spPr/>
      <dgm:t>
        <a:bodyPr/>
        <a:lstStyle/>
        <a:p>
          <a:endParaRPr lang="zh-CN" altLang="en-US"/>
        </a:p>
      </dgm:t>
    </dgm:pt>
    <dgm:pt modelId="{ED3E741D-AA4D-4F60-A560-967F5A78F8DD}">
      <dgm:prSet phldrT="[文本]"/>
      <dgm:spPr/>
      <dgm:t>
        <a:bodyPr/>
        <a:lstStyle/>
        <a:p>
          <a:r>
            <a:rPr lang="en-US" altLang="zh-CN" smtClean="0"/>
            <a:t>5</a:t>
          </a:r>
          <a:endParaRPr lang="zh-CN" altLang="en-US"/>
        </a:p>
      </dgm:t>
    </dgm:pt>
    <dgm:pt modelId="{3E66FFB7-B676-4BF8-AB6C-72F1F83D985B}" type="parTrans" cxnId="{8526E9DF-C34A-4036-92D2-14EEB63019DD}">
      <dgm:prSet/>
      <dgm:spPr/>
      <dgm:t>
        <a:bodyPr/>
        <a:lstStyle/>
        <a:p>
          <a:endParaRPr lang="zh-CN" altLang="en-US"/>
        </a:p>
      </dgm:t>
    </dgm:pt>
    <dgm:pt modelId="{7391AE0D-A5BA-4442-8370-EC00D58A4416}" type="sibTrans" cxnId="{8526E9DF-C34A-4036-92D2-14EEB63019DD}">
      <dgm:prSet/>
      <dgm:spPr/>
      <dgm:t>
        <a:bodyPr/>
        <a:lstStyle/>
        <a:p>
          <a:endParaRPr lang="zh-CN" altLang="en-US"/>
        </a:p>
      </dgm:t>
    </dgm:pt>
    <dgm:pt modelId="{1DA7BD7F-882C-4218-AB9C-8A49FA936ACE}">
      <dgm:prSet phldrT="[文本]"/>
      <dgm:spPr/>
      <dgm:t>
        <a:bodyPr/>
        <a:lstStyle/>
        <a:p>
          <a:r>
            <a:rPr lang="en-US" altLang="zh-CN" smtClean="0"/>
            <a:t>1</a:t>
          </a:r>
          <a:endParaRPr lang="zh-CN" altLang="en-US"/>
        </a:p>
      </dgm:t>
    </dgm:pt>
    <dgm:pt modelId="{C86F833D-ACDA-48A9-B102-649D4C9F5C25}" type="parTrans" cxnId="{BA7E5D4B-746B-4FD5-9F1D-80A5E5EC4B3A}">
      <dgm:prSet/>
      <dgm:spPr/>
      <dgm:t>
        <a:bodyPr/>
        <a:lstStyle/>
        <a:p>
          <a:endParaRPr lang="zh-CN" altLang="en-US"/>
        </a:p>
      </dgm:t>
    </dgm:pt>
    <dgm:pt modelId="{49CB6CAC-ABF2-4590-A913-9F7E7D187ADF}" type="sibTrans" cxnId="{BA7E5D4B-746B-4FD5-9F1D-80A5E5EC4B3A}">
      <dgm:prSet/>
      <dgm:spPr/>
      <dgm:t>
        <a:bodyPr/>
        <a:lstStyle/>
        <a:p>
          <a:endParaRPr lang="zh-CN" altLang="en-US"/>
        </a:p>
      </dgm:t>
    </dgm:pt>
    <dgm:pt modelId="{4134885D-D65E-4106-B1F6-A16658891897}" type="pres">
      <dgm:prSet presAssocID="{E885C6EE-155E-475A-B065-5C688F48C0B0}" presName="linearFlow" presStyleCnt="0">
        <dgm:presLayoutVars>
          <dgm:dir/>
          <dgm:animLvl val="lvl"/>
          <dgm:resizeHandles val="exact"/>
        </dgm:presLayoutVars>
      </dgm:prSet>
      <dgm:spPr/>
    </dgm:pt>
    <dgm:pt modelId="{4CAF700A-02EA-4146-8774-381C48E76A48}" type="pres">
      <dgm:prSet presAssocID="{1DA7BD7F-882C-4218-AB9C-8A49FA936ACE}" presName="composite" presStyleCnt="0"/>
      <dgm:spPr/>
    </dgm:pt>
    <dgm:pt modelId="{97F723EE-6789-41A9-9255-8C4368E652ED}" type="pres">
      <dgm:prSet presAssocID="{1DA7BD7F-882C-4218-AB9C-8A49FA936ACE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4BD4302-EAC7-421D-8F57-2FF1AD194EFD}" type="pres">
      <dgm:prSet presAssocID="{1DA7BD7F-882C-4218-AB9C-8A49FA936ACE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6BD254-C7A4-452B-B23A-031D8EDAFFF7}" type="pres">
      <dgm:prSet presAssocID="{49CB6CAC-ABF2-4590-A913-9F7E7D187ADF}" presName="sp" presStyleCnt="0"/>
      <dgm:spPr/>
    </dgm:pt>
    <dgm:pt modelId="{0B5ACE1D-F215-42EC-99B2-2DCBD6B974D6}" type="pres">
      <dgm:prSet presAssocID="{4065F847-578E-43D2-96AA-FD29E6F091F0}" presName="composite" presStyleCnt="0"/>
      <dgm:spPr/>
    </dgm:pt>
    <dgm:pt modelId="{22DDE7B7-0506-4E2F-94D3-75AC5D6982BC}" type="pres">
      <dgm:prSet presAssocID="{4065F847-578E-43D2-96AA-FD29E6F091F0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624C8465-252E-4321-AFE7-01F16FA25145}" type="pres">
      <dgm:prSet presAssocID="{4065F847-578E-43D2-96AA-FD29E6F091F0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F93F57-22BA-4C21-AD00-C9D46D28677F}" type="pres">
      <dgm:prSet presAssocID="{546701B1-E95D-43C9-BEEE-C303233CD9E1}" presName="sp" presStyleCnt="0"/>
      <dgm:spPr/>
    </dgm:pt>
    <dgm:pt modelId="{0D303FE9-32B5-492D-BEED-7EF38B7FA951}" type="pres">
      <dgm:prSet presAssocID="{8C4B8ED8-2CA5-4CAB-B40A-3A092CF5C7ED}" presName="composite" presStyleCnt="0"/>
      <dgm:spPr/>
    </dgm:pt>
    <dgm:pt modelId="{D3C1B5A5-3518-4745-BBB2-1C90970F2FCC}" type="pres">
      <dgm:prSet presAssocID="{8C4B8ED8-2CA5-4CAB-B40A-3A092CF5C7ED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11A0EB33-07CD-4FCA-B40D-2AF0CB48910B}" type="pres">
      <dgm:prSet presAssocID="{8C4B8ED8-2CA5-4CAB-B40A-3A092CF5C7ED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96401A1-84E1-4EA4-B13C-F550802F6BBF}" type="pres">
      <dgm:prSet presAssocID="{932F129E-FC73-4315-B8B1-3BF01E03CF13}" presName="sp" presStyleCnt="0"/>
      <dgm:spPr/>
    </dgm:pt>
    <dgm:pt modelId="{10043EFE-AE53-4772-A8FD-F54320C4331D}" type="pres">
      <dgm:prSet presAssocID="{3CDBA13A-176A-4C6B-AEBB-133CF444A66F}" presName="composite" presStyleCnt="0"/>
      <dgm:spPr/>
    </dgm:pt>
    <dgm:pt modelId="{21C2E9EC-EBE7-4444-AEE7-5275333965E2}" type="pres">
      <dgm:prSet presAssocID="{3CDBA13A-176A-4C6B-AEBB-133CF444A66F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07D78A95-5F6E-47D1-B2F1-882F93F7E745}" type="pres">
      <dgm:prSet presAssocID="{3CDBA13A-176A-4C6B-AEBB-133CF444A66F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A3A15D-46E7-4095-8199-5CA41A74A65C}" type="pres">
      <dgm:prSet presAssocID="{BAFCD499-6CF1-4206-9587-7648977BD26C}" presName="sp" presStyleCnt="0"/>
      <dgm:spPr/>
    </dgm:pt>
    <dgm:pt modelId="{0E5C7974-AF38-423E-A8B8-BF1518B94D50}" type="pres">
      <dgm:prSet presAssocID="{ED3E741D-AA4D-4F60-A560-967F5A78F8DD}" presName="composite" presStyleCnt="0"/>
      <dgm:spPr/>
    </dgm:pt>
    <dgm:pt modelId="{CDA2CB24-8545-4494-8125-B369974ABDED}" type="pres">
      <dgm:prSet presAssocID="{ED3E741D-AA4D-4F60-A560-967F5A78F8DD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22C62FB-E0D1-439E-A2E0-E9A701F36F7C}" type="pres">
      <dgm:prSet presAssocID="{ED3E741D-AA4D-4F60-A560-967F5A78F8DD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C1398F5F-B769-4362-8F63-154CE6A31A61}" type="presOf" srcId="{46A656D8-070D-4997-AEE9-23676207ED90}" destId="{11A0EB33-07CD-4FCA-B40D-2AF0CB48910B}" srcOrd="0" destOrd="0" presId="urn:microsoft.com/office/officeart/2005/8/layout/chevron2"/>
    <dgm:cxn modelId="{6F13A887-EB5F-4E44-BCE3-82CD8171846B}" srcId="{3CDBA13A-176A-4C6B-AEBB-133CF444A66F}" destId="{FF87E146-39AD-4E22-871E-C807C0F27C3B}" srcOrd="0" destOrd="0" parTransId="{728FC4C0-ACAB-4670-920D-7C02B613BA35}" sibTransId="{4EBBF2F0-4009-4347-8136-9A1AB7CADC37}"/>
    <dgm:cxn modelId="{7B315E77-813C-4ACD-AB4A-D0ACF446E05B}" type="presOf" srcId="{FFD9C1B5-4F92-41E8-8F1C-20D0332765A1}" destId="{022C62FB-E0D1-439E-A2E0-E9A701F36F7C}" srcOrd="0" destOrd="0" presId="urn:microsoft.com/office/officeart/2005/8/layout/chevron2"/>
    <dgm:cxn modelId="{CD968E68-1CFF-43C4-968E-69F5C5946191}" srcId="{E885C6EE-155E-475A-B065-5C688F48C0B0}" destId="{3CDBA13A-176A-4C6B-AEBB-133CF444A66F}" srcOrd="3" destOrd="0" parTransId="{950291B6-3580-4FFC-945D-B98D18C74B94}" sibTransId="{BAFCD499-6CF1-4206-9587-7648977BD26C}"/>
    <dgm:cxn modelId="{3BC77965-0E14-4D3F-AC37-AE8D74D81170}" type="presOf" srcId="{E885C6EE-155E-475A-B065-5C688F48C0B0}" destId="{4134885D-D65E-4106-B1F6-A16658891897}" srcOrd="0" destOrd="0" presId="urn:microsoft.com/office/officeart/2005/8/layout/chevron2"/>
    <dgm:cxn modelId="{FC864AD6-DF30-4039-A4D1-14BE61F3FA2B}" type="presOf" srcId="{ED3E741D-AA4D-4F60-A560-967F5A78F8DD}" destId="{CDA2CB24-8545-4494-8125-B369974ABDED}" srcOrd="0" destOrd="0" presId="urn:microsoft.com/office/officeart/2005/8/layout/chevron2"/>
    <dgm:cxn modelId="{339CFD42-A5DB-43A5-B19F-9FE299D5E6C8}" srcId="{1DA7BD7F-882C-4218-AB9C-8A49FA936ACE}" destId="{55D49E30-6900-4B7D-9752-2F8F1D142CB1}" srcOrd="0" destOrd="0" parTransId="{CE4145EA-0380-4DE1-95BA-DB4FFD200B4B}" sibTransId="{0219B964-DAB5-4FBA-8745-DA35FD6B35D1}"/>
    <dgm:cxn modelId="{DAFD36D4-501B-497A-A583-6E2E80FB2547}" srcId="{E885C6EE-155E-475A-B065-5C688F48C0B0}" destId="{8C4B8ED8-2CA5-4CAB-B40A-3A092CF5C7ED}" srcOrd="2" destOrd="0" parTransId="{639C8994-4E64-40B8-A259-118BECCFCE1C}" sibTransId="{932F129E-FC73-4315-B8B1-3BF01E03CF13}"/>
    <dgm:cxn modelId="{8526E9DF-C34A-4036-92D2-14EEB63019DD}" srcId="{E885C6EE-155E-475A-B065-5C688F48C0B0}" destId="{ED3E741D-AA4D-4F60-A560-967F5A78F8DD}" srcOrd="4" destOrd="0" parTransId="{3E66FFB7-B676-4BF8-AB6C-72F1F83D985B}" sibTransId="{7391AE0D-A5BA-4442-8370-EC00D58A4416}"/>
    <dgm:cxn modelId="{BA7E5D4B-746B-4FD5-9F1D-80A5E5EC4B3A}" srcId="{E885C6EE-155E-475A-B065-5C688F48C0B0}" destId="{1DA7BD7F-882C-4218-AB9C-8A49FA936ACE}" srcOrd="0" destOrd="0" parTransId="{C86F833D-ACDA-48A9-B102-649D4C9F5C25}" sibTransId="{49CB6CAC-ABF2-4590-A913-9F7E7D187ADF}"/>
    <dgm:cxn modelId="{1BC8BA24-788F-42F7-815D-1E56B44C6018}" srcId="{E885C6EE-155E-475A-B065-5C688F48C0B0}" destId="{4065F847-578E-43D2-96AA-FD29E6F091F0}" srcOrd="1" destOrd="0" parTransId="{18E7C4D5-E29D-4EAA-B612-FA762DEA5541}" sibTransId="{546701B1-E95D-43C9-BEEE-C303233CD9E1}"/>
    <dgm:cxn modelId="{B7D5883B-4B8A-42FA-B71D-A49A596DFE4B}" type="presOf" srcId="{8C4B8ED8-2CA5-4CAB-B40A-3A092CF5C7ED}" destId="{D3C1B5A5-3518-4745-BBB2-1C90970F2FCC}" srcOrd="0" destOrd="0" presId="urn:microsoft.com/office/officeart/2005/8/layout/chevron2"/>
    <dgm:cxn modelId="{E9E9D498-726E-4A59-854C-2753F3FE775C}" type="presOf" srcId="{3CDBA13A-176A-4C6B-AEBB-133CF444A66F}" destId="{21C2E9EC-EBE7-4444-AEE7-5275333965E2}" srcOrd="0" destOrd="0" presId="urn:microsoft.com/office/officeart/2005/8/layout/chevron2"/>
    <dgm:cxn modelId="{21E1AB32-9FD2-480C-9D02-28376AB28290}" srcId="{ED3E741D-AA4D-4F60-A560-967F5A78F8DD}" destId="{FFD9C1B5-4F92-41E8-8F1C-20D0332765A1}" srcOrd="0" destOrd="0" parTransId="{6985DAB3-EAF6-4B17-BE29-0970BEC5B110}" sibTransId="{37628DF6-9A38-4712-85ED-60A77413CAC4}"/>
    <dgm:cxn modelId="{B34ED483-445C-4038-BEA4-AC2FD9184B9C}" type="presOf" srcId="{FF87E146-39AD-4E22-871E-C807C0F27C3B}" destId="{07D78A95-5F6E-47D1-B2F1-882F93F7E745}" srcOrd="0" destOrd="0" presId="urn:microsoft.com/office/officeart/2005/8/layout/chevron2"/>
    <dgm:cxn modelId="{33D43F91-C015-4869-997C-2E9653A8F31B}" type="presOf" srcId="{55D49E30-6900-4B7D-9752-2F8F1D142CB1}" destId="{94BD4302-EAC7-421D-8F57-2FF1AD194EFD}" srcOrd="0" destOrd="0" presId="urn:microsoft.com/office/officeart/2005/8/layout/chevron2"/>
    <dgm:cxn modelId="{57974601-0B76-40C8-A623-E5EDB195A2EC}" srcId="{8C4B8ED8-2CA5-4CAB-B40A-3A092CF5C7ED}" destId="{46A656D8-070D-4997-AEE9-23676207ED90}" srcOrd="0" destOrd="0" parTransId="{DC139C95-090C-4B62-A89E-9E44EDC0C41E}" sibTransId="{28611948-477F-4436-A909-5EA3B73DB423}"/>
    <dgm:cxn modelId="{C17C21D4-7AE4-4C7D-8504-E2EBA86E6A1B}" srcId="{4065F847-578E-43D2-96AA-FD29E6F091F0}" destId="{96ABC9F7-D167-40D6-A9E9-9DECD94EE16B}" srcOrd="0" destOrd="0" parTransId="{F920E34C-97B3-4FB5-B224-0321C69895A2}" sibTransId="{E287352B-251F-4E60-AB26-FA58CC67C90F}"/>
    <dgm:cxn modelId="{7985223B-5E07-47F3-AA5B-DA718276F2FF}" type="presOf" srcId="{96ABC9F7-D167-40D6-A9E9-9DECD94EE16B}" destId="{624C8465-252E-4321-AFE7-01F16FA25145}" srcOrd="0" destOrd="0" presId="urn:microsoft.com/office/officeart/2005/8/layout/chevron2"/>
    <dgm:cxn modelId="{160052A6-A0E7-4E6E-AAE5-EC260FDD9E05}" type="presOf" srcId="{1DA7BD7F-882C-4218-AB9C-8A49FA936ACE}" destId="{97F723EE-6789-41A9-9255-8C4368E652ED}" srcOrd="0" destOrd="0" presId="urn:microsoft.com/office/officeart/2005/8/layout/chevron2"/>
    <dgm:cxn modelId="{EF141C42-E4A9-4D78-80AB-4967AC0468FA}" type="presOf" srcId="{4065F847-578E-43D2-96AA-FD29E6F091F0}" destId="{22DDE7B7-0506-4E2F-94D3-75AC5D6982BC}" srcOrd="0" destOrd="0" presId="urn:microsoft.com/office/officeart/2005/8/layout/chevron2"/>
    <dgm:cxn modelId="{ACCB2725-5008-4129-8D8F-BC462F7BC770}" type="presParOf" srcId="{4134885D-D65E-4106-B1F6-A16658891897}" destId="{4CAF700A-02EA-4146-8774-381C48E76A48}" srcOrd="0" destOrd="0" presId="urn:microsoft.com/office/officeart/2005/8/layout/chevron2"/>
    <dgm:cxn modelId="{B6D49346-176A-4BD8-8321-8F64E8AD8609}" type="presParOf" srcId="{4CAF700A-02EA-4146-8774-381C48E76A48}" destId="{97F723EE-6789-41A9-9255-8C4368E652ED}" srcOrd="0" destOrd="0" presId="urn:microsoft.com/office/officeart/2005/8/layout/chevron2"/>
    <dgm:cxn modelId="{7D3BFEE8-AD93-4701-926C-9A86D5152F69}" type="presParOf" srcId="{4CAF700A-02EA-4146-8774-381C48E76A48}" destId="{94BD4302-EAC7-421D-8F57-2FF1AD194EFD}" srcOrd="1" destOrd="0" presId="urn:microsoft.com/office/officeart/2005/8/layout/chevron2"/>
    <dgm:cxn modelId="{34E6B653-CE9D-4CBA-9F99-B6F0C4C9830D}" type="presParOf" srcId="{4134885D-D65E-4106-B1F6-A16658891897}" destId="{0C6BD254-C7A4-452B-B23A-031D8EDAFFF7}" srcOrd="1" destOrd="0" presId="urn:microsoft.com/office/officeart/2005/8/layout/chevron2"/>
    <dgm:cxn modelId="{845E74D6-C481-44FA-A944-3E4336A699DD}" type="presParOf" srcId="{4134885D-D65E-4106-B1F6-A16658891897}" destId="{0B5ACE1D-F215-42EC-99B2-2DCBD6B974D6}" srcOrd="2" destOrd="0" presId="urn:microsoft.com/office/officeart/2005/8/layout/chevron2"/>
    <dgm:cxn modelId="{10B88094-9926-4AA0-BE2C-83188301531D}" type="presParOf" srcId="{0B5ACE1D-F215-42EC-99B2-2DCBD6B974D6}" destId="{22DDE7B7-0506-4E2F-94D3-75AC5D6982BC}" srcOrd="0" destOrd="0" presId="urn:microsoft.com/office/officeart/2005/8/layout/chevron2"/>
    <dgm:cxn modelId="{35E63E70-9ACB-4270-A189-A44A52EFF4D9}" type="presParOf" srcId="{0B5ACE1D-F215-42EC-99B2-2DCBD6B974D6}" destId="{624C8465-252E-4321-AFE7-01F16FA25145}" srcOrd="1" destOrd="0" presId="urn:microsoft.com/office/officeart/2005/8/layout/chevron2"/>
    <dgm:cxn modelId="{522E48F6-23EF-4B56-B43E-CFC293B1B13A}" type="presParOf" srcId="{4134885D-D65E-4106-B1F6-A16658891897}" destId="{81F93F57-22BA-4C21-AD00-C9D46D28677F}" srcOrd="3" destOrd="0" presId="urn:microsoft.com/office/officeart/2005/8/layout/chevron2"/>
    <dgm:cxn modelId="{9BE8E000-E493-4C37-A597-72D17FA23109}" type="presParOf" srcId="{4134885D-D65E-4106-B1F6-A16658891897}" destId="{0D303FE9-32B5-492D-BEED-7EF38B7FA951}" srcOrd="4" destOrd="0" presId="urn:microsoft.com/office/officeart/2005/8/layout/chevron2"/>
    <dgm:cxn modelId="{1C3202C8-0588-4A60-8EAD-BFDC048C6084}" type="presParOf" srcId="{0D303FE9-32B5-492D-BEED-7EF38B7FA951}" destId="{D3C1B5A5-3518-4745-BBB2-1C90970F2FCC}" srcOrd="0" destOrd="0" presId="urn:microsoft.com/office/officeart/2005/8/layout/chevron2"/>
    <dgm:cxn modelId="{E3D7A20E-F4C5-45FB-96CD-5D4B50D1359C}" type="presParOf" srcId="{0D303FE9-32B5-492D-BEED-7EF38B7FA951}" destId="{11A0EB33-07CD-4FCA-B40D-2AF0CB48910B}" srcOrd="1" destOrd="0" presId="urn:microsoft.com/office/officeart/2005/8/layout/chevron2"/>
    <dgm:cxn modelId="{B7031423-F7BB-491E-93F3-D55739A0E7A5}" type="presParOf" srcId="{4134885D-D65E-4106-B1F6-A16658891897}" destId="{196401A1-84E1-4EA4-B13C-F550802F6BBF}" srcOrd="5" destOrd="0" presId="urn:microsoft.com/office/officeart/2005/8/layout/chevron2"/>
    <dgm:cxn modelId="{5954FBD0-3E92-4B96-ACCB-78C5F4E409DC}" type="presParOf" srcId="{4134885D-D65E-4106-B1F6-A16658891897}" destId="{10043EFE-AE53-4772-A8FD-F54320C4331D}" srcOrd="6" destOrd="0" presId="urn:microsoft.com/office/officeart/2005/8/layout/chevron2"/>
    <dgm:cxn modelId="{5C43AE8E-C842-4904-9F9B-8E1276E69D4B}" type="presParOf" srcId="{10043EFE-AE53-4772-A8FD-F54320C4331D}" destId="{21C2E9EC-EBE7-4444-AEE7-5275333965E2}" srcOrd="0" destOrd="0" presId="urn:microsoft.com/office/officeart/2005/8/layout/chevron2"/>
    <dgm:cxn modelId="{CF0A453A-B0CD-4723-97CB-2A7B32728305}" type="presParOf" srcId="{10043EFE-AE53-4772-A8FD-F54320C4331D}" destId="{07D78A95-5F6E-47D1-B2F1-882F93F7E745}" srcOrd="1" destOrd="0" presId="urn:microsoft.com/office/officeart/2005/8/layout/chevron2"/>
    <dgm:cxn modelId="{B0E1D968-BEF5-43FF-8118-791DAF1F9557}" type="presParOf" srcId="{4134885D-D65E-4106-B1F6-A16658891897}" destId="{A3A3A15D-46E7-4095-8199-5CA41A74A65C}" srcOrd="7" destOrd="0" presId="urn:microsoft.com/office/officeart/2005/8/layout/chevron2"/>
    <dgm:cxn modelId="{594C4254-5A61-48C8-802E-9DA983A87FD4}" type="presParOf" srcId="{4134885D-D65E-4106-B1F6-A16658891897}" destId="{0E5C7974-AF38-423E-A8B8-BF1518B94D50}" srcOrd="8" destOrd="0" presId="urn:microsoft.com/office/officeart/2005/8/layout/chevron2"/>
    <dgm:cxn modelId="{9E6581F9-1F93-4F89-9104-E86618CCC77F}" type="presParOf" srcId="{0E5C7974-AF38-423E-A8B8-BF1518B94D50}" destId="{CDA2CB24-8545-4494-8125-B369974ABDED}" srcOrd="0" destOrd="0" presId="urn:microsoft.com/office/officeart/2005/8/layout/chevron2"/>
    <dgm:cxn modelId="{994E1060-EBC5-4724-B6DC-3BDD51505EBB}" type="presParOf" srcId="{0E5C7974-AF38-423E-A8B8-BF1518B94D50}" destId="{022C62FB-E0D1-439E-A2E0-E9A701F36F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723EE-6789-41A9-9255-8C4368E652ED}">
      <dsp:nvSpPr>
        <dsp:cNvPr id="0" name=""/>
        <dsp:cNvSpPr/>
      </dsp:nvSpPr>
      <dsp:spPr>
        <a:xfrm rot="5400000">
          <a:off x="-136177" y="137878"/>
          <a:ext cx="907851" cy="6354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smtClean="0"/>
            <a:t>1</a:t>
          </a:r>
          <a:endParaRPr lang="zh-CN" altLang="en-US" sz="1700" kern="1200"/>
        </a:p>
      </dsp:txBody>
      <dsp:txXfrm rot="-5400000">
        <a:off x="1" y="319448"/>
        <a:ext cx="635496" cy="272355"/>
      </dsp:txXfrm>
    </dsp:sp>
    <dsp:sp modelId="{94BD4302-EAC7-421D-8F57-2FF1AD194EFD}">
      <dsp:nvSpPr>
        <dsp:cNvPr id="0" name=""/>
        <dsp:cNvSpPr/>
      </dsp:nvSpPr>
      <dsp:spPr>
        <a:xfrm rot="5400000">
          <a:off x="3070696" y="-2433499"/>
          <a:ext cx="590103" cy="54605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smtClean="0">
              <a:latin typeface="Times New Roman" pitchFamily="18" charset="0"/>
              <a:cs typeface="Times New Roman" pitchFamily="18" charset="0"/>
              <a:sym typeface="Wingdings" pitchFamily="2" charset="2"/>
            </a:rPr>
            <a:t>Find out ball candidates witch c</a:t>
          </a:r>
          <a:r>
            <a:rPr lang="en-US" altLang="zh-CN" sz="1900" kern="1200" smtClean="0">
              <a:latin typeface="Times New Roman" pitchFamily="18" charset="0"/>
              <a:cs typeface="Times New Roman" pitchFamily="18" charset="0"/>
            </a:rPr>
            <a:t>olor-segmentation </a:t>
          </a:r>
          <a:endParaRPr lang="zh-CN" altLang="en-US" sz="1900" kern="1200"/>
        </a:p>
      </dsp:txBody>
      <dsp:txXfrm rot="-5400000">
        <a:off x="635496" y="30507"/>
        <a:ext cx="5431697" cy="532491"/>
      </dsp:txXfrm>
    </dsp:sp>
    <dsp:sp modelId="{22DDE7B7-0506-4E2F-94D3-75AC5D6982BC}">
      <dsp:nvSpPr>
        <dsp:cNvPr id="0" name=""/>
        <dsp:cNvSpPr/>
      </dsp:nvSpPr>
      <dsp:spPr>
        <a:xfrm rot="5400000">
          <a:off x="-136177" y="926065"/>
          <a:ext cx="907851" cy="6354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smtClean="0"/>
            <a:t>2</a:t>
          </a:r>
          <a:endParaRPr lang="zh-CN" altLang="en-US" sz="1700" kern="1200"/>
        </a:p>
      </dsp:txBody>
      <dsp:txXfrm rot="-5400000">
        <a:off x="1" y="1107635"/>
        <a:ext cx="635496" cy="272355"/>
      </dsp:txXfrm>
    </dsp:sp>
    <dsp:sp modelId="{624C8465-252E-4321-AFE7-01F16FA25145}">
      <dsp:nvSpPr>
        <dsp:cNvPr id="0" name=""/>
        <dsp:cNvSpPr/>
      </dsp:nvSpPr>
      <dsp:spPr>
        <a:xfrm rot="5400000">
          <a:off x="3070696" y="-1645312"/>
          <a:ext cx="590103" cy="54605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smtClean="0">
              <a:latin typeface="Times New Roman" pitchFamily="18" charset="0"/>
              <a:cs typeface="Times New Roman" pitchFamily="18" charset="0"/>
              <a:sym typeface="Wingdings" pitchFamily="2" charset="2"/>
            </a:rPr>
            <a:t>Sphere fitting with </a:t>
          </a:r>
          <a:r>
            <a:rPr lang="en-US" altLang="zh-CN" sz="1900" kern="1200" smtClean="0">
              <a:latin typeface="Times New Roman" pitchFamily="18" charset="0"/>
              <a:cs typeface="Times New Roman" pitchFamily="18" charset="0"/>
            </a:rPr>
            <a:t>RANSAC</a:t>
          </a:r>
          <a:endParaRPr lang="zh-CN" altLang="en-US" sz="1900" kern="1200"/>
        </a:p>
      </dsp:txBody>
      <dsp:txXfrm rot="-5400000">
        <a:off x="635496" y="818694"/>
        <a:ext cx="5431697" cy="532491"/>
      </dsp:txXfrm>
    </dsp:sp>
    <dsp:sp modelId="{D3C1B5A5-3518-4745-BBB2-1C90970F2FCC}">
      <dsp:nvSpPr>
        <dsp:cNvPr id="0" name=""/>
        <dsp:cNvSpPr/>
      </dsp:nvSpPr>
      <dsp:spPr>
        <a:xfrm rot="5400000">
          <a:off x="-136177" y="1714251"/>
          <a:ext cx="907851" cy="6354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smtClean="0"/>
            <a:t>3</a:t>
          </a:r>
          <a:endParaRPr lang="zh-CN" altLang="en-US" sz="1700" kern="1200"/>
        </a:p>
      </dsp:txBody>
      <dsp:txXfrm rot="-5400000">
        <a:off x="1" y="1895821"/>
        <a:ext cx="635496" cy="272355"/>
      </dsp:txXfrm>
    </dsp:sp>
    <dsp:sp modelId="{11A0EB33-07CD-4FCA-B40D-2AF0CB48910B}">
      <dsp:nvSpPr>
        <dsp:cNvPr id="0" name=""/>
        <dsp:cNvSpPr/>
      </dsp:nvSpPr>
      <dsp:spPr>
        <a:xfrm rot="5400000">
          <a:off x="3070696" y="-857125"/>
          <a:ext cx="590103" cy="54605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smtClean="0">
              <a:latin typeface="Times New Roman" pitchFamily="18" charset="0"/>
              <a:cs typeface="Times New Roman" pitchFamily="18" charset="0"/>
              <a:sym typeface="Wingdings" pitchFamily="2" charset="2"/>
            </a:rPr>
            <a:t>Accumulate a history of ball positions(3d) </a:t>
          </a:r>
          <a:endParaRPr lang="zh-CN" altLang="en-US" sz="1900" kern="1200"/>
        </a:p>
      </dsp:txBody>
      <dsp:txXfrm rot="-5400000">
        <a:off x="635496" y="1606881"/>
        <a:ext cx="5431697" cy="532491"/>
      </dsp:txXfrm>
    </dsp:sp>
    <dsp:sp modelId="{21C2E9EC-EBE7-4444-AEE7-5275333965E2}">
      <dsp:nvSpPr>
        <dsp:cNvPr id="0" name=""/>
        <dsp:cNvSpPr/>
      </dsp:nvSpPr>
      <dsp:spPr>
        <a:xfrm rot="5400000">
          <a:off x="-136177" y="2502438"/>
          <a:ext cx="907851" cy="6354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smtClean="0"/>
            <a:t>4</a:t>
          </a:r>
          <a:endParaRPr lang="zh-CN" altLang="en-US" sz="1700" kern="1200"/>
        </a:p>
      </dsp:txBody>
      <dsp:txXfrm rot="-5400000">
        <a:off x="1" y="2684008"/>
        <a:ext cx="635496" cy="272355"/>
      </dsp:txXfrm>
    </dsp:sp>
    <dsp:sp modelId="{07D78A95-5F6E-47D1-B2F1-882F93F7E745}">
      <dsp:nvSpPr>
        <dsp:cNvPr id="0" name=""/>
        <dsp:cNvSpPr/>
      </dsp:nvSpPr>
      <dsp:spPr>
        <a:xfrm rot="5400000">
          <a:off x="3070696" y="-68939"/>
          <a:ext cx="590103" cy="54605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smtClean="0">
              <a:latin typeface="Times New Roman" pitchFamily="18" charset="0"/>
              <a:cs typeface="Times New Roman" pitchFamily="18" charset="0"/>
              <a:sym typeface="Wingdings" pitchFamily="2" charset="2"/>
            </a:rPr>
            <a:t>Parabola Fitting with Least-square-method </a:t>
          </a:r>
          <a:endParaRPr lang="zh-CN" altLang="en-US" sz="1900" kern="1200"/>
        </a:p>
      </dsp:txBody>
      <dsp:txXfrm rot="-5400000">
        <a:off x="635496" y="2395067"/>
        <a:ext cx="5431697" cy="532491"/>
      </dsp:txXfrm>
    </dsp:sp>
    <dsp:sp modelId="{CDA2CB24-8545-4494-8125-B369974ABDED}">
      <dsp:nvSpPr>
        <dsp:cNvPr id="0" name=""/>
        <dsp:cNvSpPr/>
      </dsp:nvSpPr>
      <dsp:spPr>
        <a:xfrm rot="5400000">
          <a:off x="-136177" y="3290625"/>
          <a:ext cx="907851" cy="6354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smtClean="0"/>
            <a:t>5</a:t>
          </a:r>
          <a:endParaRPr lang="zh-CN" altLang="en-US" sz="1700" kern="1200"/>
        </a:p>
      </dsp:txBody>
      <dsp:txXfrm rot="-5400000">
        <a:off x="1" y="3472195"/>
        <a:ext cx="635496" cy="272355"/>
      </dsp:txXfrm>
    </dsp:sp>
    <dsp:sp modelId="{022C62FB-E0D1-439E-A2E0-E9A701F36F7C}">
      <dsp:nvSpPr>
        <dsp:cNvPr id="0" name=""/>
        <dsp:cNvSpPr/>
      </dsp:nvSpPr>
      <dsp:spPr>
        <a:xfrm rot="5400000">
          <a:off x="3070696" y="719247"/>
          <a:ext cx="590103" cy="546050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900" kern="1200" smtClean="0">
              <a:latin typeface="Times New Roman" pitchFamily="18" charset="0"/>
              <a:cs typeface="Times New Roman" pitchFamily="18" charset="0"/>
              <a:sym typeface="Wingdings" pitchFamily="2" charset="2"/>
            </a:rPr>
            <a:t>Calculate the </a:t>
          </a:r>
          <a:r>
            <a:rPr lang="en-US" altLang="zh-CN" sz="1900" kern="1200" smtClean="0">
              <a:latin typeface="Times New Roman" pitchFamily="18" charset="0"/>
              <a:cs typeface="Times New Roman" pitchFamily="18" charset="0"/>
            </a:rPr>
            <a:t>touchdown-point</a:t>
          </a:r>
          <a:endParaRPr lang="zh-CN" altLang="en-US" sz="1900" kern="1200"/>
        </a:p>
      </dsp:txBody>
      <dsp:txXfrm rot="-5400000">
        <a:off x="635496" y="3183253"/>
        <a:ext cx="5431697" cy="5324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85CF4-0964-4B87-9C12-74D5BA7E1134}" type="datetimeFigureOut">
              <a:rPr lang="zh-CN" altLang="en-US" smtClean="0"/>
              <a:t>2014/11/9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190132-31A3-465D-A091-152BAF2C29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We are also going to test a modified ROS C++ kernel which adopts DDS (Data Distribution Service for Real-time Systems),</a:t>
            </a:r>
            <a:r>
              <a:rPr lang="en-US" altLang="zh-CN" baseline="0" smtClean="0"/>
              <a:t> which is </a:t>
            </a:r>
            <a:r>
              <a:rPr lang="en-US" altLang="zh-CN" smtClean="0"/>
              <a:t>developed by micROS group of NUDT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190132-31A3-465D-A091-152BAF2C293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473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Rectangle 18"/>
          <p:cNvSpPr>
            <a:spLocks noChangeArrowheads="1"/>
          </p:cNvSpPr>
          <p:nvPr/>
        </p:nvSpPr>
        <p:spPr bwMode="gray">
          <a:xfrm>
            <a:off x="1716088" y="2005013"/>
            <a:ext cx="7439025" cy="2533650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143000" y="3625850"/>
            <a:ext cx="914400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573088" y="3892550"/>
            <a:ext cx="576262" cy="64135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gray">
          <a:xfrm>
            <a:off x="1716088" y="2000250"/>
            <a:ext cx="566737" cy="63658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2278063" y="1371600"/>
            <a:ext cx="585787" cy="6350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gray">
          <a:xfrm>
            <a:off x="2281238" y="2000250"/>
            <a:ext cx="585787" cy="631825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gray">
          <a:xfrm>
            <a:off x="1141413" y="2633663"/>
            <a:ext cx="574675" cy="6254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gray">
          <a:xfrm>
            <a:off x="1716088" y="2635250"/>
            <a:ext cx="566737" cy="62230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gray">
          <a:xfrm>
            <a:off x="573088" y="3257550"/>
            <a:ext cx="576262" cy="6445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8" name="Rectangle 26"/>
          <p:cNvSpPr>
            <a:spLocks noChangeArrowheads="1"/>
          </p:cNvSpPr>
          <p:nvPr/>
        </p:nvSpPr>
        <p:spPr bwMode="gray">
          <a:xfrm>
            <a:off x="1141413" y="3257550"/>
            <a:ext cx="576262" cy="644525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9" name="Rectangle 27"/>
          <p:cNvSpPr>
            <a:spLocks noChangeArrowheads="1"/>
          </p:cNvSpPr>
          <p:nvPr/>
        </p:nvSpPr>
        <p:spPr bwMode="gray">
          <a:xfrm>
            <a:off x="0" y="3900488"/>
            <a:ext cx="574675" cy="63341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2204865"/>
            <a:ext cx="6629400" cy="1979786"/>
          </a:xfrm>
        </p:spPr>
        <p:txBody>
          <a:bodyPr/>
          <a:lstStyle>
            <a:lvl1pPr algn="ctr">
              <a:defRPr sz="4800">
                <a:latin typeface="Verdana" pitchFamily="34" charset="0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4648200"/>
            <a:ext cx="6324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6147008"/>
            <a:ext cx="2743200" cy="59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02027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第</a:t>
            </a:r>
            <a:fld id="{00B4FAC2-3F77-4A92-9590-0E29EC6914A8}" type="slidenum">
              <a:rPr lang="zh-CN" altLang="en-US" smtClean="0"/>
              <a:t>‹#›</a:t>
            </a:fld>
            <a:r>
              <a:rPr lang="zh-CN" altLang="en-US" smtClean="0"/>
              <a:t>页</a:t>
            </a:r>
            <a:r>
              <a:rPr lang="en-US" altLang="zh-CN" smtClean="0"/>
              <a:t>/</a:t>
            </a:r>
            <a:r>
              <a:rPr lang="zh-CN" altLang="en-US" smtClean="0"/>
              <a:t>共</a:t>
            </a:r>
            <a:r>
              <a:rPr lang="en-US" altLang="zh-CN" smtClean="0"/>
              <a:t>32</a:t>
            </a:r>
            <a:r>
              <a:rPr lang="zh-CN" altLang="en-US" smtClean="0"/>
              <a:t>页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713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02027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第</a:t>
            </a:r>
            <a:fld id="{00B4FAC2-3F77-4A92-9590-0E29EC6914A8}" type="slidenum">
              <a:rPr lang="zh-CN" altLang="en-US" smtClean="0"/>
              <a:t>‹#›</a:t>
            </a:fld>
            <a:r>
              <a:rPr lang="zh-CN" altLang="en-US" smtClean="0"/>
              <a:t>页</a:t>
            </a:r>
            <a:r>
              <a:rPr lang="en-US" altLang="zh-CN" smtClean="0"/>
              <a:t>/</a:t>
            </a:r>
            <a:r>
              <a:rPr lang="zh-CN" altLang="en-US" smtClean="0"/>
              <a:t>共</a:t>
            </a:r>
            <a:r>
              <a:rPr lang="en-US" altLang="zh-CN" smtClean="0"/>
              <a:t>32</a:t>
            </a:r>
            <a:r>
              <a:rPr lang="zh-CN" altLang="en-US" smtClean="0"/>
              <a:t>页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5294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332656"/>
            <a:ext cx="8291264" cy="61926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02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02027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第</a:t>
            </a:r>
            <a:fld id="{00B4FAC2-3F77-4A92-9590-0E29EC6914A8}" type="slidenum">
              <a:rPr lang="zh-CN" altLang="en-US" smtClean="0"/>
              <a:t>‹#›</a:t>
            </a:fld>
            <a:r>
              <a:rPr lang="zh-CN" altLang="en-US" smtClean="0"/>
              <a:t>页</a:t>
            </a:r>
            <a:r>
              <a:rPr lang="en-US" altLang="zh-CN" smtClean="0"/>
              <a:t>/</a:t>
            </a:r>
            <a:r>
              <a:rPr lang="zh-CN" altLang="en-US" smtClean="0"/>
              <a:t>共</a:t>
            </a:r>
            <a:r>
              <a:rPr lang="en-US" altLang="zh-CN" smtClean="0"/>
              <a:t>32</a:t>
            </a:r>
            <a:r>
              <a:rPr lang="zh-CN" altLang="en-US" smtClean="0"/>
              <a:t>页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4482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1"/>
          </p:nvPr>
        </p:nvSpPr>
        <p:spPr>
          <a:xfrm>
            <a:off x="323528" y="1557338"/>
            <a:ext cx="4020401" cy="45354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4"/>
          <p:cNvSpPr>
            <a:spLocks noGrp="1"/>
          </p:cNvSpPr>
          <p:nvPr>
            <p:ph sz="quarter" idx="12"/>
          </p:nvPr>
        </p:nvSpPr>
        <p:spPr>
          <a:xfrm>
            <a:off x="4800070" y="1556792"/>
            <a:ext cx="4020402" cy="45354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02027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第</a:t>
            </a:r>
            <a:fld id="{00B4FAC2-3F77-4A92-9590-0E29EC6914A8}" type="slidenum">
              <a:rPr lang="zh-CN" altLang="en-US" smtClean="0"/>
              <a:t>‹#›</a:t>
            </a:fld>
            <a:r>
              <a:rPr lang="zh-CN" altLang="en-US" smtClean="0"/>
              <a:t>页</a:t>
            </a:r>
            <a:r>
              <a:rPr lang="en-US" altLang="zh-CN" smtClean="0"/>
              <a:t>/</a:t>
            </a:r>
            <a:r>
              <a:rPr lang="zh-CN" altLang="en-US" smtClean="0"/>
              <a:t>共</a:t>
            </a:r>
            <a:r>
              <a:rPr lang="en-US" altLang="zh-CN" smtClean="0"/>
              <a:t>32</a:t>
            </a:r>
            <a:r>
              <a:rPr lang="zh-CN" altLang="en-US" smtClean="0"/>
              <a:t>页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733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02027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第</a:t>
            </a:r>
            <a:fld id="{00B4FAC2-3F77-4A92-9590-0E29EC6914A8}" type="slidenum">
              <a:rPr lang="zh-CN" altLang="en-US" smtClean="0"/>
              <a:t>‹#›</a:t>
            </a:fld>
            <a:r>
              <a:rPr lang="zh-CN" altLang="en-US" smtClean="0"/>
              <a:t>页</a:t>
            </a:r>
            <a:r>
              <a:rPr lang="en-US" altLang="zh-CN" smtClean="0"/>
              <a:t>/</a:t>
            </a:r>
            <a:r>
              <a:rPr lang="zh-CN" altLang="en-US" smtClean="0"/>
              <a:t>共</a:t>
            </a:r>
            <a:r>
              <a:rPr lang="en-US" altLang="zh-CN" smtClean="0"/>
              <a:t>32</a:t>
            </a:r>
            <a:r>
              <a:rPr lang="zh-CN" altLang="en-US" smtClean="0"/>
              <a:t>页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0900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02027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第</a:t>
            </a:r>
            <a:fld id="{00B4FAC2-3F77-4A92-9590-0E29EC6914A8}" type="slidenum">
              <a:rPr lang="zh-CN" altLang="en-US" smtClean="0"/>
              <a:t>‹#›</a:t>
            </a:fld>
            <a:r>
              <a:rPr lang="zh-CN" altLang="en-US" smtClean="0"/>
              <a:t>页</a:t>
            </a:r>
            <a:r>
              <a:rPr lang="en-US" altLang="zh-CN" smtClean="0"/>
              <a:t>/</a:t>
            </a:r>
            <a:r>
              <a:rPr lang="zh-CN" altLang="en-US" smtClean="0"/>
              <a:t>共</a:t>
            </a:r>
            <a:r>
              <a:rPr lang="en-US" altLang="zh-CN" smtClean="0"/>
              <a:t>32</a:t>
            </a:r>
            <a:r>
              <a:rPr lang="zh-CN" altLang="en-US" smtClean="0"/>
              <a:t>页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056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小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 rot="10800000">
            <a:off x="8303537" y="2476500"/>
            <a:ext cx="864096" cy="1904993"/>
            <a:chOff x="1107679" y="4509030"/>
            <a:chExt cx="582612" cy="1876426"/>
          </a:xfrm>
        </p:grpSpPr>
        <p:sp>
          <p:nvSpPr>
            <p:cNvPr id="25" name="Rectangle 28"/>
            <p:cNvSpPr>
              <a:spLocks noChangeArrowheads="1"/>
            </p:cNvSpPr>
            <p:nvPr userDrawn="1"/>
          </p:nvSpPr>
          <p:spPr bwMode="gray">
            <a:xfrm>
              <a:off x="1114029" y="5759980"/>
              <a:ext cx="568325" cy="625476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gray">
            <a:xfrm>
              <a:off x="1107679" y="4509030"/>
              <a:ext cx="574675" cy="62547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gray">
            <a:xfrm>
              <a:off x="1114029" y="5134505"/>
              <a:ext cx="576262" cy="625475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36512" y="2464022"/>
            <a:ext cx="864096" cy="1917477"/>
            <a:chOff x="1107679" y="4509030"/>
            <a:chExt cx="582612" cy="1876426"/>
          </a:xfrm>
        </p:grpSpPr>
        <p:sp>
          <p:nvSpPr>
            <p:cNvPr id="3100" name="Rectangle 28"/>
            <p:cNvSpPr>
              <a:spLocks noChangeArrowheads="1"/>
            </p:cNvSpPr>
            <p:nvPr userDrawn="1"/>
          </p:nvSpPr>
          <p:spPr bwMode="gray">
            <a:xfrm>
              <a:off x="1114029" y="5759980"/>
              <a:ext cx="568325" cy="625476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5" name="Rectangle 23"/>
            <p:cNvSpPr>
              <a:spLocks noChangeArrowheads="1"/>
            </p:cNvSpPr>
            <p:nvPr/>
          </p:nvSpPr>
          <p:spPr bwMode="gray">
            <a:xfrm>
              <a:off x="1107679" y="4509030"/>
              <a:ext cx="574675" cy="62547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/>
          </p:nvSpPr>
          <p:spPr bwMode="gray">
            <a:xfrm>
              <a:off x="1114029" y="5134505"/>
              <a:ext cx="576262" cy="625475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0" name="Rectangle 18"/>
          <p:cNvSpPr>
            <a:spLocks noChangeArrowheads="1"/>
          </p:cNvSpPr>
          <p:nvPr/>
        </p:nvSpPr>
        <p:spPr bwMode="gray">
          <a:xfrm>
            <a:off x="553517" y="2476500"/>
            <a:ext cx="8050931" cy="1905000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791580" y="2498651"/>
            <a:ext cx="7560840" cy="1860698"/>
          </a:xfrm>
        </p:spPr>
        <p:txBody>
          <a:bodyPr/>
          <a:lstStyle>
            <a:lvl1pPr algn="ctr">
              <a:defRPr sz="6000">
                <a:latin typeface="Verdana" pitchFamily="34" charset="0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dirty="0" smtClean="0"/>
          </a:p>
        </p:txBody>
      </p:sp>
    </p:spTree>
    <p:extLst>
      <p:ext uri="{BB962C8B-B14F-4D97-AF65-F5344CB8AC3E}">
        <p14:creationId xmlns:p14="http://schemas.microsoft.com/office/powerpoint/2010/main" val="517104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36550"/>
            <a:ext cx="80772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/>
            </a:lvl1pPr>
            <a:lvl2pPr marL="742950" indent="-285750">
              <a:lnSpc>
                <a:spcPct val="150000"/>
              </a:lnSpc>
              <a:buFont typeface="Wingdings" pitchFamily="2" charset="2"/>
              <a:buChar char="l"/>
              <a:defRPr/>
            </a:lvl2pPr>
            <a:lvl3pPr marL="1143000" indent="-228600">
              <a:lnSpc>
                <a:spcPct val="150000"/>
              </a:lnSpc>
              <a:buFont typeface="Wingdings" pitchFamily="2" charset="2"/>
              <a:buChar char="l"/>
              <a:defRPr/>
            </a:lvl3pPr>
            <a:lvl4pPr marL="1600200" indent="-228600">
              <a:lnSpc>
                <a:spcPct val="150000"/>
              </a:lnSpc>
              <a:buFont typeface="Wingdings" pitchFamily="2" charset="2"/>
              <a:buChar char="l"/>
              <a:defRPr/>
            </a:lvl4pPr>
            <a:lvl5pPr marL="2057400" indent="-228600">
              <a:lnSpc>
                <a:spcPct val="150000"/>
              </a:lnSpc>
              <a:buFont typeface="Wingdings" pitchFamily="2" charset="2"/>
              <a:buChar char="l"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02027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30B13-9997-4C30-B6D8-7A21B461A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69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36550"/>
            <a:ext cx="80772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02027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30B13-9997-4C30-B6D8-7A21B461A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15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0"/>
          </p:nvPr>
        </p:nvSpPr>
        <p:spPr>
          <a:xfrm>
            <a:off x="457200" y="1228725"/>
            <a:ext cx="8229600" cy="3952875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 marL="742950" indent="-285750">
              <a:lnSpc>
                <a:spcPct val="150000"/>
              </a:lnSpc>
              <a:buFont typeface="Wingdings" pitchFamily="2" charset="2"/>
              <a:buChar char="l"/>
              <a:defRPr/>
            </a:lvl2pPr>
            <a:lvl3pPr marL="1143000" indent="-228600">
              <a:lnSpc>
                <a:spcPct val="150000"/>
              </a:lnSpc>
              <a:buFont typeface="Wingdings" pitchFamily="2" charset="2"/>
              <a:buChar char="l"/>
              <a:defRPr/>
            </a:lvl3pPr>
            <a:lvl4pPr marL="1600200" indent="-228600">
              <a:lnSpc>
                <a:spcPct val="150000"/>
              </a:lnSpc>
              <a:buFont typeface="Wingdings" pitchFamily="2" charset="2"/>
              <a:buChar char="l"/>
              <a:defRPr/>
            </a:lvl4pPr>
            <a:lvl5pPr marL="2057400" indent="-228600">
              <a:lnSpc>
                <a:spcPct val="150000"/>
              </a:lnSpc>
              <a:buFont typeface="Wingdings" pitchFamily="2" charset="2"/>
              <a:buChar char="l"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027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02027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30B13-9997-4C30-B6D8-7A21B461A85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187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336550"/>
            <a:ext cx="80772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30B13-9997-4C30-B6D8-7A21B461A85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4" name="内容占位符 4"/>
          <p:cNvSpPr>
            <a:spLocks noGrp="1"/>
          </p:cNvSpPr>
          <p:nvPr>
            <p:ph sz="quarter" idx="11"/>
          </p:nvPr>
        </p:nvSpPr>
        <p:spPr>
          <a:xfrm>
            <a:off x="323528" y="1557338"/>
            <a:ext cx="4020401" cy="45354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12"/>
          </p:nvPr>
        </p:nvSpPr>
        <p:spPr>
          <a:xfrm>
            <a:off x="4800070" y="1556792"/>
            <a:ext cx="4020402" cy="45354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431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Rectangle 18"/>
          <p:cNvSpPr>
            <a:spLocks noChangeArrowheads="1"/>
          </p:cNvSpPr>
          <p:nvPr/>
        </p:nvSpPr>
        <p:spPr bwMode="gray">
          <a:xfrm>
            <a:off x="1716088" y="2005013"/>
            <a:ext cx="7439025" cy="2533650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143000" y="3625850"/>
            <a:ext cx="914400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573088" y="3892550"/>
            <a:ext cx="576262" cy="64135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gray">
          <a:xfrm>
            <a:off x="1716088" y="2000250"/>
            <a:ext cx="566737" cy="63658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2278063" y="1371600"/>
            <a:ext cx="585787" cy="6350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gray">
          <a:xfrm>
            <a:off x="2281238" y="2000250"/>
            <a:ext cx="585787" cy="631825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gray">
          <a:xfrm>
            <a:off x="1141413" y="2633663"/>
            <a:ext cx="574675" cy="6254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gray">
          <a:xfrm>
            <a:off x="1716088" y="2635250"/>
            <a:ext cx="566737" cy="62230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gray">
          <a:xfrm>
            <a:off x="573088" y="3257550"/>
            <a:ext cx="576262" cy="6445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8" name="Rectangle 26"/>
          <p:cNvSpPr>
            <a:spLocks noChangeArrowheads="1"/>
          </p:cNvSpPr>
          <p:nvPr/>
        </p:nvSpPr>
        <p:spPr bwMode="gray">
          <a:xfrm>
            <a:off x="1141413" y="3257550"/>
            <a:ext cx="576262" cy="644525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9" name="Rectangle 27"/>
          <p:cNvSpPr>
            <a:spLocks noChangeArrowheads="1"/>
          </p:cNvSpPr>
          <p:nvPr/>
        </p:nvSpPr>
        <p:spPr bwMode="gray">
          <a:xfrm>
            <a:off x="0" y="3900488"/>
            <a:ext cx="574675" cy="63341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2204865"/>
            <a:ext cx="6629400" cy="1979786"/>
          </a:xfrm>
        </p:spPr>
        <p:txBody>
          <a:bodyPr/>
          <a:lstStyle>
            <a:lvl1pPr algn="ctr">
              <a:defRPr sz="4800">
                <a:latin typeface="Verdana" pitchFamily="34" charset="0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4648200"/>
            <a:ext cx="6324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dirty="0" smtClean="0"/>
          </a:p>
        </p:txBody>
      </p:sp>
    </p:spTree>
    <p:extLst>
      <p:ext uri="{BB962C8B-B14F-4D97-AF65-F5344CB8AC3E}">
        <p14:creationId xmlns:p14="http://schemas.microsoft.com/office/powerpoint/2010/main" val="3222949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小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 rot="10800000">
            <a:off x="8303537" y="2476500"/>
            <a:ext cx="864096" cy="1904993"/>
            <a:chOff x="1107679" y="4509030"/>
            <a:chExt cx="582612" cy="1876426"/>
          </a:xfrm>
        </p:grpSpPr>
        <p:sp>
          <p:nvSpPr>
            <p:cNvPr id="25" name="Rectangle 28"/>
            <p:cNvSpPr>
              <a:spLocks noChangeArrowheads="1"/>
            </p:cNvSpPr>
            <p:nvPr userDrawn="1"/>
          </p:nvSpPr>
          <p:spPr bwMode="gray">
            <a:xfrm>
              <a:off x="1114029" y="5759980"/>
              <a:ext cx="568325" cy="625476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Rectangle 23"/>
            <p:cNvSpPr>
              <a:spLocks noChangeArrowheads="1"/>
            </p:cNvSpPr>
            <p:nvPr/>
          </p:nvSpPr>
          <p:spPr bwMode="gray">
            <a:xfrm>
              <a:off x="1107679" y="4509030"/>
              <a:ext cx="574675" cy="62547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gray">
            <a:xfrm>
              <a:off x="1114029" y="5134505"/>
              <a:ext cx="576262" cy="625475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 userDrawn="1"/>
        </p:nvGrpSpPr>
        <p:grpSpPr>
          <a:xfrm>
            <a:off x="-36512" y="2464022"/>
            <a:ext cx="864096" cy="1917477"/>
            <a:chOff x="1107679" y="4509030"/>
            <a:chExt cx="582612" cy="1876426"/>
          </a:xfrm>
        </p:grpSpPr>
        <p:sp>
          <p:nvSpPr>
            <p:cNvPr id="3100" name="Rectangle 28"/>
            <p:cNvSpPr>
              <a:spLocks noChangeArrowheads="1"/>
            </p:cNvSpPr>
            <p:nvPr userDrawn="1"/>
          </p:nvSpPr>
          <p:spPr bwMode="gray">
            <a:xfrm>
              <a:off x="1114029" y="5759980"/>
              <a:ext cx="568325" cy="625476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5" name="Rectangle 23"/>
            <p:cNvSpPr>
              <a:spLocks noChangeArrowheads="1"/>
            </p:cNvSpPr>
            <p:nvPr/>
          </p:nvSpPr>
          <p:spPr bwMode="gray">
            <a:xfrm>
              <a:off x="1107679" y="4509030"/>
              <a:ext cx="574675" cy="625475"/>
            </a:xfrm>
            <a:prstGeom prst="rect">
              <a:avLst/>
            </a:prstGeom>
            <a:solidFill>
              <a:srgbClr val="CC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98" name="Rectangle 26"/>
            <p:cNvSpPr>
              <a:spLocks noChangeArrowheads="1"/>
            </p:cNvSpPr>
            <p:nvPr/>
          </p:nvSpPr>
          <p:spPr bwMode="gray">
            <a:xfrm>
              <a:off x="1114029" y="5134505"/>
              <a:ext cx="576262" cy="625475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90" name="Rectangle 18"/>
          <p:cNvSpPr>
            <a:spLocks noChangeArrowheads="1"/>
          </p:cNvSpPr>
          <p:nvPr/>
        </p:nvSpPr>
        <p:spPr bwMode="gray">
          <a:xfrm>
            <a:off x="553517" y="2476500"/>
            <a:ext cx="8050931" cy="1905000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791580" y="2498651"/>
            <a:ext cx="7560840" cy="1860698"/>
          </a:xfrm>
        </p:spPr>
        <p:txBody>
          <a:bodyPr/>
          <a:lstStyle>
            <a:lvl1pPr algn="ctr">
              <a:defRPr sz="6000">
                <a:latin typeface="Verdana" pitchFamily="34" charset="0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dirty="0" smtClean="0"/>
          </a:p>
        </p:txBody>
      </p:sp>
    </p:spTree>
    <p:extLst>
      <p:ext uri="{BB962C8B-B14F-4D97-AF65-F5344CB8AC3E}">
        <p14:creationId xmlns:p14="http://schemas.microsoft.com/office/powerpoint/2010/main" val="2523629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655638" y="360363"/>
            <a:ext cx="8497887" cy="719137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066800" y="336550"/>
            <a:ext cx="7391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添加标题</a:t>
            </a: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gray">
          <a:xfrm>
            <a:off x="0" y="719138"/>
            <a:ext cx="328613" cy="3619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gray">
          <a:xfrm>
            <a:off x="328613" y="357188"/>
            <a:ext cx="328612" cy="3619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657225" y="0"/>
            <a:ext cx="328613" cy="3619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657225" y="361950"/>
            <a:ext cx="328613" cy="361950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328613" y="719138"/>
            <a:ext cx="328612" cy="361950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6147008"/>
            <a:ext cx="2743200" cy="59436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7020272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30B13-9997-4C30-B6D8-7A21B461A8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655638" y="360363"/>
            <a:ext cx="8497887" cy="719137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066800" y="336550"/>
            <a:ext cx="807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添加标题</a:t>
            </a: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gray">
          <a:xfrm>
            <a:off x="0" y="719138"/>
            <a:ext cx="328613" cy="3619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gray">
          <a:xfrm>
            <a:off x="328613" y="357188"/>
            <a:ext cx="328612" cy="3619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657225" y="0"/>
            <a:ext cx="328613" cy="3619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657225" y="361950"/>
            <a:ext cx="328613" cy="361950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328613" y="719138"/>
            <a:ext cx="328612" cy="361950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19925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B1C54-F2F0-40C3-BA45-FEFA5C62B40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96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655638" y="-3571"/>
            <a:ext cx="8497887" cy="719137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066800" y="-27384"/>
            <a:ext cx="807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添加标题</a:t>
            </a: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gray">
          <a:xfrm>
            <a:off x="0" y="355204"/>
            <a:ext cx="328613" cy="3619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gray">
          <a:xfrm>
            <a:off x="328613" y="-6746"/>
            <a:ext cx="328612" cy="3619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657225" y="-1984"/>
            <a:ext cx="328613" cy="361950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328613" y="355204"/>
            <a:ext cx="328612" cy="361950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019925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第</a:t>
            </a:r>
            <a:fld id="{BFEB1C54-F2F0-40C3-BA45-FEFA5C62B40E}" type="slidenum">
              <a:rPr lang="zh-CN" altLang="en-US" smtClean="0"/>
              <a:t>‹#›</a:t>
            </a:fld>
            <a:r>
              <a:rPr lang="zh-CN" altLang="en-US" smtClean="0"/>
              <a:t>页</a:t>
            </a:r>
            <a:r>
              <a:rPr lang="en-US" altLang="zh-CN" smtClean="0"/>
              <a:t>/</a:t>
            </a:r>
            <a:r>
              <a:rPr lang="zh-CN" altLang="en-US" smtClean="0"/>
              <a:t>共</a:t>
            </a:r>
            <a:r>
              <a:rPr lang="en-US" altLang="zh-CN" smtClean="0"/>
              <a:t>32</a:t>
            </a:r>
            <a:r>
              <a:rPr lang="zh-CN" altLang="en-US" smtClean="0"/>
              <a:t>页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489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lnSpc>
          <a:spcPct val="150000"/>
        </a:lnSpc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l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NuBot%20Slides/NuBot%20Slides/successful%20defending%20of%20the%20goalie.mts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52600" y="2385318"/>
            <a:ext cx="6629400" cy="1979786"/>
          </a:xfrm>
        </p:spPr>
        <p:txBody>
          <a:bodyPr/>
          <a:lstStyle/>
          <a:p>
            <a:r>
              <a:rPr lang="en-US" altLang="zh-CN" err="1"/>
              <a:t>NuBot</a:t>
            </a:r>
            <a:r>
              <a:rPr lang="en-US" altLang="zh-CN"/>
              <a:t> 2014 new Platform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err="1"/>
              <a:t>RoboCup</a:t>
            </a:r>
            <a:r>
              <a:rPr lang="en-US" altLang="zh-CN"/>
              <a:t> MSL Workshop</a:t>
            </a:r>
          </a:p>
          <a:p>
            <a:r>
              <a:rPr lang="en-US" altLang="zh-CN"/>
              <a:t>2014.11.10, Eindhoven</a:t>
            </a: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66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Shooting Device</a:t>
            </a:r>
            <a:endParaRPr lang="zh-CN" altLang="en-US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sz="quarter" idx="1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4576829" cy="4032447"/>
          </a:xfrm>
        </p:spPr>
      </p:pic>
      <p:sp>
        <p:nvSpPr>
          <p:cNvPr id="2" name="内容占位符 1"/>
          <p:cNvSpPr>
            <a:spLocks noGrp="1"/>
          </p:cNvSpPr>
          <p:nvPr>
            <p:ph sz="quarter" idx="12"/>
          </p:nvPr>
        </p:nvSpPr>
        <p:spPr>
          <a:xfrm>
            <a:off x="4499992" y="1916832"/>
            <a:ext cx="4343930" cy="4535487"/>
          </a:xfrm>
        </p:spPr>
        <p:txBody>
          <a:bodyPr/>
          <a:lstStyle/>
          <a:p>
            <a:r>
              <a:rPr lang="en-US" altLang="zh-CN" smtClean="0"/>
              <a:t>Features:</a:t>
            </a:r>
          </a:p>
          <a:p>
            <a:pPr lvl="1"/>
            <a:r>
              <a:rPr lang="en-US" altLang="zh-CN" sz="1800" smtClean="0"/>
              <a:t>Simplicity;</a:t>
            </a:r>
          </a:p>
          <a:p>
            <a:pPr lvl="1"/>
            <a:r>
              <a:rPr lang="en-US" altLang="zh-CN" sz="1800" smtClean="0"/>
              <a:t>Continuous height adjustment;</a:t>
            </a:r>
          </a:p>
          <a:p>
            <a:pPr lvl="1"/>
            <a:r>
              <a:rPr lang="en-US" altLang="zh-CN" sz="1800" smtClean="0"/>
              <a:t>Various shooting configurations.</a:t>
            </a:r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1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Ball Handling Device</a:t>
            </a:r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09700"/>
            <a:ext cx="5372100" cy="544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856258"/>
            <a:ext cx="1835696" cy="198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041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Ball Handling Device</a:t>
            </a:r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0808"/>
            <a:ext cx="6372225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线形标注 1 5"/>
          <p:cNvSpPr/>
          <p:nvPr/>
        </p:nvSpPr>
        <p:spPr bwMode="auto">
          <a:xfrm>
            <a:off x="6804248" y="2420888"/>
            <a:ext cx="1728192" cy="432048"/>
          </a:xfrm>
          <a:prstGeom prst="borderCallout1">
            <a:avLst>
              <a:gd name="adj1" fmla="val 46102"/>
              <a:gd name="adj2" fmla="val 424"/>
              <a:gd name="adj3" fmla="val 305949"/>
              <a:gd name="adj4" fmla="val -71565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>
                <a:latin typeface="Times New Roman" pitchFamily="18" charset="0"/>
                <a:ea typeface="黑体" pitchFamily="2" charset="-122"/>
              </a:rPr>
              <a:t>M</a:t>
            </a: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otor</a:t>
            </a:r>
          </a:p>
        </p:txBody>
      </p:sp>
      <p:sp>
        <p:nvSpPr>
          <p:cNvPr id="7" name="线形标注 1 6"/>
          <p:cNvSpPr/>
          <p:nvPr/>
        </p:nvSpPr>
        <p:spPr bwMode="auto">
          <a:xfrm>
            <a:off x="3941688" y="1307376"/>
            <a:ext cx="1728192" cy="432048"/>
          </a:xfrm>
          <a:prstGeom prst="borderCallout1">
            <a:avLst>
              <a:gd name="adj1" fmla="val 46102"/>
              <a:gd name="adj2" fmla="val 424"/>
              <a:gd name="adj3" fmla="val 221292"/>
              <a:gd name="adj4" fmla="val -48637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Damper</a:t>
            </a:r>
          </a:p>
        </p:txBody>
      </p:sp>
      <p:sp>
        <p:nvSpPr>
          <p:cNvPr id="8" name="线形标注 1 7"/>
          <p:cNvSpPr/>
          <p:nvPr/>
        </p:nvSpPr>
        <p:spPr bwMode="auto">
          <a:xfrm>
            <a:off x="323528" y="3497252"/>
            <a:ext cx="1728192" cy="432048"/>
          </a:xfrm>
          <a:prstGeom prst="borderCallout1">
            <a:avLst>
              <a:gd name="adj1" fmla="val 48454"/>
              <a:gd name="adj2" fmla="val 100955"/>
              <a:gd name="adj3" fmla="val -119688"/>
              <a:gd name="adj4" fmla="val 157714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Potentiometer</a:t>
            </a:r>
          </a:p>
        </p:txBody>
      </p:sp>
      <p:sp>
        <p:nvSpPr>
          <p:cNvPr id="9" name="线形标注 1 8"/>
          <p:cNvSpPr/>
          <p:nvPr/>
        </p:nvSpPr>
        <p:spPr bwMode="auto">
          <a:xfrm>
            <a:off x="971600" y="5589240"/>
            <a:ext cx="1728192" cy="432048"/>
          </a:xfrm>
          <a:prstGeom prst="borderCallout1">
            <a:avLst>
              <a:gd name="adj1" fmla="val 48454"/>
              <a:gd name="adj2" fmla="val 100955"/>
              <a:gd name="adj3" fmla="val -119688"/>
              <a:gd name="adj4" fmla="val 157714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Rubber</a:t>
            </a:r>
          </a:p>
        </p:txBody>
      </p:sp>
      <p:cxnSp>
        <p:nvCxnSpPr>
          <p:cNvPr id="4" name="直接连接符 3"/>
          <p:cNvCxnSpPr>
            <a:stCxn id="9" idx="0"/>
          </p:cNvCxnSpPr>
          <p:nvPr/>
        </p:nvCxnSpPr>
        <p:spPr bwMode="auto">
          <a:xfrm flipV="1">
            <a:off x="2699792" y="5589240"/>
            <a:ext cx="1944216" cy="21602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4190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Ball Distance &amp; Sensor Readings</a:t>
            </a:r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8" y="1268760"/>
            <a:ext cx="7848872" cy="46278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l="34900" t="31267" r="5780" b="16362"/>
          <a:stretch/>
        </p:blipFill>
        <p:spPr>
          <a:xfrm>
            <a:off x="162460" y="1268760"/>
            <a:ext cx="8981540" cy="46805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060678" y="1613735"/>
            <a:ext cx="318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/>
              <a:t>Good Linearity</a:t>
            </a:r>
            <a:endParaRPr lang="zh-CN" altLang="en-US" sz="3200"/>
          </a:p>
        </p:txBody>
      </p:sp>
    </p:spTree>
    <p:extLst>
      <p:ext uri="{BB962C8B-B14F-4D97-AF65-F5344CB8AC3E}">
        <p14:creationId xmlns:p14="http://schemas.microsoft.com/office/powerpoint/2010/main" val="4121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Welded Main Frame</a:t>
            </a:r>
            <a:endParaRPr lang="zh-CN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1388256"/>
            <a:ext cx="1401597" cy="114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307" y="2924944"/>
            <a:ext cx="1473605" cy="138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4688704"/>
            <a:ext cx="1437602" cy="12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56792"/>
            <a:ext cx="5170909" cy="4988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33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Welded Main Frame</a:t>
            </a: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05390" y="1340768"/>
            <a:ext cx="6634370" cy="5029324"/>
            <a:chOff x="2203272" y="1340768"/>
            <a:chExt cx="6634370" cy="5029324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3272" y="1556792"/>
              <a:ext cx="4737100" cy="4813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6099847" y="1340768"/>
              <a:ext cx="2737795" cy="5020404"/>
              <a:chOff x="6099847" y="1340768"/>
              <a:chExt cx="2737795" cy="5020404"/>
            </a:xfrm>
          </p:grpSpPr>
          <p:sp>
            <p:nvSpPr>
              <p:cNvPr id="6" name="线形标注 1 5"/>
              <p:cNvSpPr/>
              <p:nvPr/>
            </p:nvSpPr>
            <p:spPr bwMode="auto">
              <a:xfrm>
                <a:off x="6099847" y="1340768"/>
                <a:ext cx="1728192" cy="432048"/>
              </a:xfrm>
              <a:prstGeom prst="borderCallout1">
                <a:avLst>
                  <a:gd name="adj1" fmla="val 46102"/>
                  <a:gd name="adj2" fmla="val 424"/>
                  <a:gd name="adj3" fmla="val 239365"/>
                  <a:gd name="adj4" fmla="val -59675"/>
                </a:avLst>
              </a:prstGeom>
              <a:solidFill>
                <a:schemeClr val="accent2">
                  <a:lumMod val="60000"/>
                  <a:lumOff val="40000"/>
                  <a:alpha val="30980"/>
                </a:schemeClr>
              </a:solidFill>
              <a:ln w="317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b="0" i="0" u="none" strike="noStrike" cap="none" normalizeH="0" baseline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黑体" pitchFamily="2" charset="-122"/>
                  </a:rPr>
                  <a:t>Beckoff</a:t>
                </a:r>
                <a:r>
                  <a:rPr kumimoji="0" lang="en-US" altLang="zh-CN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黑体" pitchFamily="2" charset="-122"/>
                  </a:rPr>
                  <a:t> PC</a:t>
                </a:r>
              </a:p>
            </p:txBody>
          </p:sp>
          <p:sp>
            <p:nvSpPr>
              <p:cNvPr id="7" name="线形标注 1 6"/>
              <p:cNvSpPr/>
              <p:nvPr/>
            </p:nvSpPr>
            <p:spPr bwMode="auto">
              <a:xfrm>
                <a:off x="6940372" y="2298987"/>
                <a:ext cx="1897270" cy="432048"/>
              </a:xfrm>
              <a:prstGeom prst="borderCallout1">
                <a:avLst>
                  <a:gd name="adj1" fmla="val 46102"/>
                  <a:gd name="adj2" fmla="val 424"/>
                  <a:gd name="adj3" fmla="val 284546"/>
                  <a:gd name="adj4" fmla="val -85103"/>
                </a:avLst>
              </a:prstGeom>
              <a:solidFill>
                <a:schemeClr val="accent2">
                  <a:lumMod val="60000"/>
                  <a:lumOff val="40000"/>
                  <a:alpha val="30980"/>
                </a:schemeClr>
              </a:solidFill>
              <a:ln w="317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b="0" i="0" u="none" strike="noStrike" cap="none" normalizeH="0" baseline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黑体" pitchFamily="2" charset="-122"/>
                  </a:rPr>
                  <a:t>EtherCat</a:t>
                </a:r>
                <a:r>
                  <a:rPr kumimoji="0" lang="en-US" altLang="zh-CN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黑体" pitchFamily="2" charset="-122"/>
                  </a:rPr>
                  <a:t> Module</a:t>
                </a:r>
              </a:p>
            </p:txBody>
          </p:sp>
          <p:sp>
            <p:nvSpPr>
              <p:cNvPr id="10" name="线形标注 1 9"/>
              <p:cNvSpPr/>
              <p:nvPr/>
            </p:nvSpPr>
            <p:spPr bwMode="auto">
              <a:xfrm>
                <a:off x="6353858" y="5929124"/>
                <a:ext cx="1897270" cy="432048"/>
              </a:xfrm>
              <a:prstGeom prst="borderCallout1">
                <a:avLst>
                  <a:gd name="adj1" fmla="val 46102"/>
                  <a:gd name="adj2" fmla="val 424"/>
                  <a:gd name="adj3" fmla="val -342562"/>
                  <a:gd name="adj4" fmla="val -72979"/>
                </a:avLst>
              </a:prstGeom>
              <a:solidFill>
                <a:schemeClr val="accent2">
                  <a:lumMod val="60000"/>
                  <a:lumOff val="40000"/>
                  <a:alpha val="30980"/>
                </a:schemeClr>
              </a:solidFill>
              <a:ln w="317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黑体" pitchFamily="2" charset="-122"/>
                  </a:rPr>
                  <a:t>Kicker Control</a:t>
                </a:r>
              </a:p>
            </p:txBody>
          </p:sp>
        </p:grpSp>
      </p:grpSp>
      <p:sp>
        <p:nvSpPr>
          <p:cNvPr id="13" name="内容占位符 1"/>
          <p:cNvSpPr>
            <a:spLocks noGrp="1"/>
          </p:cNvSpPr>
          <p:nvPr>
            <p:ph sz="quarter" idx="4294967295"/>
          </p:nvPr>
        </p:nvSpPr>
        <p:spPr>
          <a:xfrm>
            <a:off x="4800070" y="2996953"/>
            <a:ext cx="4308434" cy="2736304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Features:</a:t>
            </a:r>
          </a:p>
          <a:p>
            <a:pPr lvl="1"/>
            <a:r>
              <a:rPr lang="en-US" altLang="zh-CN" sz="1800" smtClean="0"/>
              <a:t>Light weights;</a:t>
            </a:r>
            <a:endParaRPr lang="en-US" altLang="zh-CN" smtClean="0"/>
          </a:p>
          <a:p>
            <a:pPr lvl="1"/>
            <a:r>
              <a:rPr lang="en-US" altLang="zh-CN" sz="1800"/>
              <a:t>Easy </a:t>
            </a:r>
            <a:r>
              <a:rPr lang="en-US" altLang="zh-CN" sz="1800" smtClean="0"/>
              <a:t>separation between base plate and upper body;</a:t>
            </a:r>
          </a:p>
        </p:txBody>
      </p:sp>
    </p:spTree>
    <p:extLst>
      <p:ext uri="{BB962C8B-B14F-4D97-AF65-F5344CB8AC3E}">
        <p14:creationId xmlns:p14="http://schemas.microsoft.com/office/powerpoint/2010/main" val="23485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281893"/>
            <a:ext cx="3558540" cy="549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Vision Systems</a:t>
            </a:r>
            <a:endParaRPr lang="zh-CN" altLang="en-US"/>
          </a:p>
        </p:txBody>
      </p:sp>
      <p:sp>
        <p:nvSpPr>
          <p:cNvPr id="5" name="线形标注 1 4"/>
          <p:cNvSpPr/>
          <p:nvPr/>
        </p:nvSpPr>
        <p:spPr bwMode="auto">
          <a:xfrm>
            <a:off x="755576" y="2420888"/>
            <a:ext cx="1728192" cy="432048"/>
          </a:xfrm>
          <a:prstGeom prst="borderCallout1">
            <a:avLst>
              <a:gd name="adj1" fmla="val 48454"/>
              <a:gd name="adj2" fmla="val 100955"/>
              <a:gd name="adj3" fmla="val 118113"/>
              <a:gd name="adj4" fmla="val 186845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Front camera</a:t>
            </a:r>
          </a:p>
        </p:txBody>
      </p:sp>
      <p:sp>
        <p:nvSpPr>
          <p:cNvPr id="6" name="线形标注 1 5"/>
          <p:cNvSpPr/>
          <p:nvPr/>
        </p:nvSpPr>
        <p:spPr bwMode="auto">
          <a:xfrm>
            <a:off x="1187624" y="1484784"/>
            <a:ext cx="1728192" cy="432048"/>
          </a:xfrm>
          <a:prstGeom prst="borderCallout1">
            <a:avLst>
              <a:gd name="adj1" fmla="val 50858"/>
              <a:gd name="adj2" fmla="val 101490"/>
              <a:gd name="adj3" fmla="val 106196"/>
              <a:gd name="adj4" fmla="val 176343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Omni-vision</a:t>
            </a:r>
          </a:p>
        </p:txBody>
      </p:sp>
      <p:sp>
        <p:nvSpPr>
          <p:cNvPr id="7" name="线形标注 1 6"/>
          <p:cNvSpPr/>
          <p:nvPr/>
        </p:nvSpPr>
        <p:spPr bwMode="auto">
          <a:xfrm>
            <a:off x="539552" y="3356992"/>
            <a:ext cx="1728192" cy="432048"/>
          </a:xfrm>
          <a:prstGeom prst="borderCallout1">
            <a:avLst>
              <a:gd name="adj1" fmla="val 48454"/>
              <a:gd name="adj2" fmla="val 100955"/>
              <a:gd name="adj3" fmla="val 118113"/>
              <a:gd name="adj4" fmla="val 186845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RGB-D camera</a:t>
            </a:r>
          </a:p>
        </p:txBody>
      </p:sp>
    </p:spTree>
    <p:extLst>
      <p:ext uri="{BB962C8B-B14F-4D97-AF65-F5344CB8AC3E}">
        <p14:creationId xmlns:p14="http://schemas.microsoft.com/office/powerpoint/2010/main" val="198000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Goalie</a:t>
            </a:r>
            <a:endParaRPr lang="zh-CN" altLang="en-US"/>
          </a:p>
        </p:txBody>
      </p:sp>
      <p:sp>
        <p:nvSpPr>
          <p:cNvPr id="25" name="内容占位符 2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179512" y="1211796"/>
            <a:ext cx="6339994" cy="5426619"/>
            <a:chOff x="2483767" y="1460346"/>
            <a:chExt cx="6339994" cy="542661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BFBFC"/>
                </a:clrFrom>
                <a:clrTo>
                  <a:srgbClr val="FBFB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7" y="1823916"/>
              <a:ext cx="4151945" cy="5063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线形标注 1 18"/>
            <p:cNvSpPr/>
            <p:nvPr/>
          </p:nvSpPr>
          <p:spPr bwMode="auto">
            <a:xfrm>
              <a:off x="5943441" y="1460346"/>
              <a:ext cx="2880320" cy="360040"/>
            </a:xfrm>
            <a:prstGeom prst="borderCallout1">
              <a:avLst>
                <a:gd name="adj1" fmla="val 46102"/>
                <a:gd name="adj2" fmla="val 424"/>
                <a:gd name="adj3" fmla="val 221292"/>
                <a:gd name="adj4" fmla="val -48637"/>
              </a:avLst>
            </a:prstGeom>
            <a:solidFill>
              <a:schemeClr val="accent2">
                <a:lumMod val="60000"/>
                <a:lumOff val="40000"/>
                <a:alpha val="30980"/>
              </a:schemeClr>
            </a:solidFill>
            <a:ln w="317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mtClean="0">
                  <a:latin typeface="Times New Roman" pitchFamily="18" charset="0"/>
                  <a:ea typeface="黑体" pitchFamily="2" charset="-122"/>
                </a:rPr>
                <a:t>Bumblebee Stereo-vision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635897" y="2021366"/>
              <a:ext cx="5187863" cy="1584176"/>
              <a:chOff x="3635897" y="2021366"/>
              <a:chExt cx="5187863" cy="1584176"/>
            </a:xfrm>
          </p:grpSpPr>
          <p:sp>
            <p:nvSpPr>
              <p:cNvPr id="18" name="线形标注 1 17"/>
              <p:cNvSpPr/>
              <p:nvPr/>
            </p:nvSpPr>
            <p:spPr bwMode="auto">
              <a:xfrm>
                <a:off x="6635711" y="2021366"/>
                <a:ext cx="2188049" cy="432048"/>
              </a:xfrm>
              <a:prstGeom prst="borderCallout1">
                <a:avLst>
                  <a:gd name="adj1" fmla="val 46102"/>
                  <a:gd name="adj2" fmla="val 424"/>
                  <a:gd name="adj3" fmla="val 418826"/>
                  <a:gd name="adj4" fmla="val -66862"/>
                </a:avLst>
              </a:prstGeom>
              <a:solidFill>
                <a:schemeClr val="accent2">
                  <a:lumMod val="60000"/>
                  <a:lumOff val="40000"/>
                  <a:alpha val="30980"/>
                </a:schemeClr>
              </a:solidFill>
              <a:ln w="317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黑体" pitchFamily="2" charset="-122"/>
                  </a:rPr>
                  <a:t>Kinect </a:t>
                </a:r>
                <a:r>
                  <a:rPr lang="en-US" altLang="zh-CN" smtClean="0">
                    <a:latin typeface="Times New Roman" pitchFamily="18" charset="0"/>
                    <a:ea typeface="黑体" pitchFamily="2" charset="-122"/>
                  </a:rPr>
                  <a:t>x2 </a:t>
                </a:r>
                <a:endParaRPr kumimoji="0" lang="en-US" altLang="zh-CN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endParaRPr>
              </a:p>
            </p:txBody>
          </p:sp>
          <p:cxnSp>
            <p:nvCxnSpPr>
              <p:cNvPr id="17" name="直接连接符 16"/>
              <p:cNvCxnSpPr>
                <a:stCxn id="18" idx="2"/>
              </p:cNvCxnSpPr>
              <p:nvPr/>
            </p:nvCxnSpPr>
            <p:spPr bwMode="auto">
              <a:xfrm flipH="1">
                <a:off x="3635897" y="2237390"/>
                <a:ext cx="2999814" cy="1368152"/>
              </a:xfrm>
              <a:prstGeom prst="line">
                <a:avLst/>
              </a:prstGeom>
              <a:solidFill>
                <a:schemeClr val="accent1"/>
              </a:solidFill>
              <a:ln w="31750" cap="flat" cmpd="sng" algn="ctr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9" name="内容占位符 16"/>
          <p:cNvSpPr>
            <a:spLocks noGrp="1"/>
          </p:cNvSpPr>
          <p:nvPr>
            <p:ph sz="quarter" idx="12"/>
          </p:nvPr>
        </p:nvSpPr>
        <p:spPr>
          <a:xfrm>
            <a:off x="4572000" y="2886850"/>
            <a:ext cx="4523928" cy="3743325"/>
          </a:xfrm>
        </p:spPr>
        <p:txBody>
          <a:bodyPr/>
          <a:lstStyle/>
          <a:p>
            <a:r>
              <a:rPr lang="en-US" altLang="zh-CN" smtClean="0"/>
              <a:t>Features:</a:t>
            </a:r>
          </a:p>
          <a:p>
            <a:pPr lvl="1"/>
            <a:r>
              <a:rPr lang="en-US" altLang="zh-CN" sz="2400" smtClean="0"/>
              <a:t>Light weight;</a:t>
            </a:r>
          </a:p>
          <a:p>
            <a:pPr lvl="1"/>
            <a:r>
              <a:rPr lang="en-US" altLang="zh-CN" sz="2400" smtClean="0"/>
              <a:t>Acceleration enhanced;</a:t>
            </a:r>
          </a:p>
          <a:p>
            <a:pPr lvl="1"/>
            <a:r>
              <a:rPr lang="en-US" altLang="zh-CN" sz="2400"/>
              <a:t>3D sensing enhanced.</a:t>
            </a:r>
            <a:endParaRPr lang="en-US" altLang="zh-CN" sz="2400" smtClean="0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94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Goalie</a:t>
            </a:r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57" y="1268760"/>
            <a:ext cx="802005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987824" y="5850285"/>
            <a:ext cx="289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/>
              <a:t>Inspired by TU/e </a:t>
            </a:r>
          </a:p>
        </p:txBody>
      </p:sp>
    </p:spTree>
    <p:extLst>
      <p:ext uri="{BB962C8B-B14F-4D97-AF65-F5344CB8AC3E}">
        <p14:creationId xmlns:p14="http://schemas.microsoft.com/office/powerpoint/2010/main" val="367562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New mechanical design</a:t>
            </a:r>
          </a:p>
          <a:p>
            <a:r>
              <a:rPr lang="en-US" altLang="zh-CN">
                <a:solidFill>
                  <a:srgbClr val="C00000"/>
                </a:solidFill>
              </a:rPr>
              <a:t>The vision system</a:t>
            </a:r>
          </a:p>
          <a:p>
            <a:r>
              <a:rPr lang="en-US" altLang="zh-CN"/>
              <a:t>The electrical system</a:t>
            </a:r>
          </a:p>
          <a:p>
            <a:r>
              <a:rPr lang="en-US" altLang="zh-CN" smtClean="0"/>
              <a:t>ROS-based </a:t>
            </a:r>
            <a:r>
              <a:rPr lang="en-US" altLang="zh-CN" err="1" smtClean="0"/>
              <a:t>softwares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64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New mechanical design</a:t>
            </a:r>
          </a:p>
          <a:p>
            <a:r>
              <a:rPr lang="en-US" altLang="zh-CN"/>
              <a:t>The vision system</a:t>
            </a:r>
          </a:p>
          <a:p>
            <a:r>
              <a:rPr lang="en-US" altLang="zh-CN"/>
              <a:t>The electrical system</a:t>
            </a:r>
          </a:p>
          <a:p>
            <a:r>
              <a:rPr lang="en-US" altLang="zh-CN" smtClean="0"/>
              <a:t>ROS-based </a:t>
            </a:r>
            <a:r>
              <a:rPr lang="en-US" altLang="zh-CN" err="1" smtClean="0"/>
              <a:t>softwares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90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Omnidirectional vision for </a:t>
            </a:r>
            <a:r>
              <a:rPr lang="en-US" altLang="zh-CN" err="1"/>
              <a:t>NuBot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5148064" y="1627387"/>
            <a:ext cx="3429000" cy="4898815"/>
            <a:chOff x="4868564" y="1628800"/>
            <a:chExt cx="3429000" cy="4898815"/>
          </a:xfrm>
        </p:grpSpPr>
        <p:pic>
          <p:nvPicPr>
            <p:cNvPr id="4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095" y="1628800"/>
              <a:ext cx="2293937" cy="381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标题 12"/>
            <p:cNvSpPr txBox="1">
              <a:spLocks/>
            </p:cNvSpPr>
            <p:nvPr/>
          </p:nvSpPr>
          <p:spPr bwMode="auto">
            <a:xfrm>
              <a:off x="4868564" y="5603690"/>
              <a:ext cx="3429000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altLang="zh-CN" sz="2400" kern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+mj-ea"/>
                  <a:cs typeface="Times New Roman" pitchFamily="18" charset="0"/>
                </a:rPr>
                <a:t>The mirror was developed by TU/e</a:t>
              </a:r>
              <a:endParaRPr lang="zh-CN" sz="2400" kern="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endParaRPr>
            </a:p>
          </p:txBody>
        </p:sp>
      </p:grpSp>
      <p:pic>
        <p:nvPicPr>
          <p:cNvPr id="6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73188"/>
            <a:ext cx="3721224" cy="372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8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Omnidirectional vision for </a:t>
            </a:r>
            <a:r>
              <a:rPr lang="en-US" altLang="zh-CN" err="1"/>
              <a:t>NuBot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4343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0"/>
            <a:ext cx="434340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637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Omnidirectional vision for </a:t>
            </a:r>
            <a:r>
              <a:rPr lang="en-US" altLang="zh-CN" err="1"/>
              <a:t>NuBot</a:t>
            </a:r>
            <a:endParaRPr lang="zh-CN" altLang="en-US"/>
          </a:p>
        </p:txBody>
      </p:sp>
      <p:pic>
        <p:nvPicPr>
          <p:cNvPr id="5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6" t="6145" r="10178" b="10776"/>
          <a:stretch>
            <a:fillRect/>
          </a:stretch>
        </p:blipFill>
        <p:spPr bwMode="auto">
          <a:xfrm>
            <a:off x="3810000" y="1752600"/>
            <a:ext cx="52562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50" t="5347" r="29649" b="10905"/>
          <a:stretch>
            <a:fillRect/>
          </a:stretch>
        </p:blipFill>
        <p:spPr bwMode="auto">
          <a:xfrm flipV="1">
            <a:off x="139637" y="1771241"/>
            <a:ext cx="3627438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829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Flow Diagram of </a:t>
            </a:r>
            <a:r>
              <a:rPr lang="en-US" altLang="zh-CN" err="1" smtClean="0"/>
              <a:t>Omnivision</a:t>
            </a:r>
            <a:r>
              <a:rPr lang="en-US" altLang="zh-CN" smtClean="0"/>
              <a:t> Node</a:t>
            </a:r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196752"/>
            <a:ext cx="4241123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4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RGB-D Sensors </a:t>
            </a:r>
            <a:r>
              <a:rPr lang="en-US" altLang="zh-CN"/>
              <a:t>for </a:t>
            </a:r>
            <a:r>
              <a:rPr lang="en-US" altLang="zh-CN" smtClean="0"/>
              <a:t>Goalie</a:t>
            </a:r>
            <a:endParaRPr lang="zh-CN" altLang="en-US"/>
          </a:p>
        </p:txBody>
      </p:sp>
      <p:pic>
        <p:nvPicPr>
          <p:cNvPr id="4" name="Picture 3" descr="C:\Users\ThinkPad\Desktop\IMG_0482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7" t="2626" r="8968"/>
          <a:stretch/>
        </p:blipFill>
        <p:spPr bwMode="auto">
          <a:xfrm>
            <a:off x="467544" y="1539406"/>
            <a:ext cx="3102795" cy="382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3955563" y="1628800"/>
            <a:ext cx="5076056" cy="4710159"/>
            <a:chOff x="3955563" y="1628800"/>
            <a:chExt cx="5076056" cy="4710159"/>
          </a:xfrm>
        </p:grpSpPr>
        <p:sp>
          <p:nvSpPr>
            <p:cNvPr id="5" name="矩形 3"/>
            <p:cNvSpPr>
              <a:spLocks noChangeArrowheads="1"/>
            </p:cNvSpPr>
            <p:nvPr/>
          </p:nvSpPr>
          <p:spPr bwMode="auto">
            <a:xfrm>
              <a:off x="3955563" y="5384852"/>
              <a:ext cx="507605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smtClean="0">
                  <a:latin typeface="Times New Roman" pitchFamily="18" charset="0"/>
                  <a:cs typeface="Times New Roman" pitchFamily="18" charset="0"/>
                </a:rPr>
                <a:t>Images </a:t>
              </a:r>
              <a:r>
                <a:rPr lang="en-US" altLang="zh-CN" sz="28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altLang="zh-CN" sz="2800" smtClean="0">
                  <a:latin typeface="Times New Roman" pitchFamily="18" charset="0"/>
                  <a:cs typeface="Times New Roman" pitchFamily="18" charset="0"/>
                </a:rPr>
                <a:t>cquiring and processing with </a:t>
              </a:r>
              <a:r>
                <a:rPr lang="en-US" altLang="zh-CN" sz="2800" err="1" smtClean="0">
                  <a:latin typeface="Times New Roman" pitchFamily="18" charset="0"/>
                  <a:cs typeface="Times New Roman" pitchFamily="18" charset="0"/>
                </a:rPr>
                <a:t>OpenNI+PCL</a:t>
              </a:r>
              <a:endParaRPr lang="zh-CN" altLang="en-US" sz="2800"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" name="Picture 2" descr="D:\For MSL workshop 2014\Kinect4NUBOT-PPT素材-1\Screenshot from 2014-09-01 09_32_55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353"/>
            <a:stretch/>
          </p:blipFill>
          <p:spPr bwMode="auto">
            <a:xfrm>
              <a:off x="4015170" y="1628800"/>
              <a:ext cx="4956843" cy="3735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42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Algorithm Flow Chart</a:t>
            </a:r>
            <a:endParaRPr lang="zh-CN" altLang="en-US"/>
          </a:p>
        </p:txBody>
      </p:sp>
      <p:sp>
        <p:nvSpPr>
          <p:cNvPr id="4" name="矩形 5"/>
          <p:cNvSpPr>
            <a:spLocks noChangeArrowheads="1"/>
          </p:cNvSpPr>
          <p:nvPr/>
        </p:nvSpPr>
        <p:spPr bwMode="auto">
          <a:xfrm>
            <a:off x="6660232" y="5748064"/>
            <a:ext cx="9364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smtClean="0">
                <a:solidFill>
                  <a:srgbClr val="0D6531"/>
                </a:solidFill>
                <a:latin typeface="Times New Roman" pitchFamily="18" charset="0"/>
                <a:cs typeface="Times New Roman" pitchFamily="18" charset="0"/>
                <a:hlinkClick r:id="rId2" action="ppaction://hlinkfile"/>
              </a:rPr>
              <a:t>Demo</a:t>
            </a:r>
            <a:endParaRPr lang="zh-CN" altLang="en-US" sz="2400">
              <a:solidFill>
                <a:srgbClr val="0D653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619226271"/>
              </p:ext>
            </p:extLst>
          </p:nvPr>
        </p:nvGraphicFramePr>
        <p:xfrm>
          <a:off x="1500707" y="155679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248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New mechanical design</a:t>
            </a:r>
          </a:p>
          <a:p>
            <a:r>
              <a:rPr lang="en-US" altLang="zh-CN"/>
              <a:t>The vision system</a:t>
            </a:r>
          </a:p>
          <a:p>
            <a:r>
              <a:rPr lang="en-US" altLang="zh-CN">
                <a:solidFill>
                  <a:srgbClr val="C00000"/>
                </a:solidFill>
              </a:rPr>
              <a:t>The electrical system</a:t>
            </a:r>
          </a:p>
          <a:p>
            <a:r>
              <a:rPr lang="en-US" altLang="zh-CN" smtClean="0"/>
              <a:t>ROS-based </a:t>
            </a:r>
            <a:r>
              <a:rPr lang="en-US" altLang="zh-CN" err="1" smtClean="0"/>
              <a:t>softwares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15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System overview</a:t>
            </a:r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12776"/>
            <a:ext cx="7632848" cy="4755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66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Onboard</a:t>
            </a:r>
            <a:r>
              <a:rPr lang="en-US" altLang="zh-CN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 </a:t>
            </a:r>
            <a:r>
              <a:rPr lang="en-US" altLang="zh-CN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PC</a:t>
            </a: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83968" y="1268759"/>
            <a:ext cx="3888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mtClean="0"/>
              <a:t>Beckoff </a:t>
            </a:r>
            <a:r>
              <a:rPr lang="en-US" altLang="zh-CN"/>
              <a:t>Industrial PC: </a:t>
            </a:r>
            <a:endParaRPr lang="en-US" altLang="zh-CN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Size	:</a:t>
            </a:r>
            <a:r>
              <a:rPr lang="en-US" altLang="zh-CN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65 x 231 x 116 </a:t>
            </a:r>
            <a:r>
              <a:rPr lang="en-US" altLang="zh-CN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mm;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CPU	: </a:t>
            </a:r>
            <a:r>
              <a:rPr lang="en-US" altLang="zh-CN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Intel</a:t>
            </a:r>
            <a:r>
              <a:rPr lang="en-US" altLang="zh-CN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® Core</a:t>
            </a:r>
            <a:r>
              <a:rPr lang="zh-CN" altLang="zh-CN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™</a:t>
            </a:r>
            <a:r>
              <a:rPr lang="en-US" altLang="zh-CN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i7, 4 </a:t>
            </a:r>
            <a:r>
              <a:rPr lang="en-US" altLang="zh-CN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Cores;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RAM	:</a:t>
            </a:r>
            <a:r>
              <a:rPr lang="en-US" altLang="zh-CN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8G, </a:t>
            </a:r>
            <a:r>
              <a:rPr lang="en-US" altLang="zh-CN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DDR3;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HDD	: </a:t>
            </a:r>
            <a:r>
              <a:rPr lang="en-US" altLang="zh-CN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60G, SSD;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zh-CN" b="1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Power: </a:t>
            </a:r>
            <a:r>
              <a:rPr lang="en-US" altLang="zh-CN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DC 24V;</a:t>
            </a:r>
            <a:endParaRPr lang="zh-CN" altLang="en-US"/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55576" y="1268760"/>
            <a:ext cx="3024840" cy="4302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1"/>
          <p:cNvSpPr>
            <a:spLocks noGrp="1"/>
          </p:cNvSpPr>
          <p:nvPr>
            <p:ph sz="quarter" idx="4294967295"/>
          </p:nvPr>
        </p:nvSpPr>
        <p:spPr>
          <a:xfrm>
            <a:off x="4073967" y="4005064"/>
            <a:ext cx="4308434" cy="2736304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Features:</a:t>
            </a:r>
          </a:p>
          <a:p>
            <a:pPr lvl="1"/>
            <a:r>
              <a:rPr lang="en-US" altLang="zh-CN" sz="1800" smtClean="0"/>
              <a:t>Compact;</a:t>
            </a:r>
          </a:p>
          <a:p>
            <a:pPr lvl="1"/>
            <a:r>
              <a:rPr lang="en-US" altLang="zh-CN" sz="1800" smtClean="0"/>
              <a:t>Reliable;</a:t>
            </a:r>
          </a:p>
          <a:p>
            <a:pPr lvl="1"/>
            <a:r>
              <a:rPr lang="en-US" altLang="zh-CN" sz="1800"/>
              <a:t>High </a:t>
            </a:r>
            <a:r>
              <a:rPr lang="en-US" altLang="zh-CN" sz="1800" smtClean="0"/>
              <a:t>performance;</a:t>
            </a:r>
          </a:p>
          <a:p>
            <a:pPr lvl="1"/>
            <a:r>
              <a:rPr lang="en-US" altLang="zh-CN" sz="1800" smtClean="0"/>
              <a:t>Very Expensive!</a:t>
            </a:r>
          </a:p>
        </p:txBody>
      </p:sp>
    </p:spTree>
    <p:extLst>
      <p:ext uri="{BB962C8B-B14F-4D97-AF65-F5344CB8AC3E}">
        <p14:creationId xmlns:p14="http://schemas.microsoft.com/office/powerpoint/2010/main" val="264058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err="1"/>
              <a:t>EtherCAT</a:t>
            </a:r>
            <a:r>
              <a:rPr lang="en-US" altLang="zh-CN"/>
              <a:t> </a:t>
            </a:r>
            <a:r>
              <a:rPr lang="en-US" altLang="zh-CN" smtClean="0"/>
              <a:t>Terminals</a:t>
            </a:r>
            <a:endParaRPr lang="zh-CN" altLang="en-US"/>
          </a:p>
        </p:txBody>
      </p:sp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4499992" y="1556792"/>
            <a:ext cx="4644008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en-US" altLang="zh-CN" sz="2000" b="1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EK1100 </a:t>
            </a:r>
          </a:p>
          <a:p>
            <a:pPr lvl="1">
              <a:spcAft>
                <a:spcPts val="1200"/>
              </a:spcAft>
            </a:pPr>
            <a:r>
              <a:rPr lang="en-US" altLang="zh-CN" sz="2000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The </a:t>
            </a:r>
            <a:r>
              <a:rPr lang="en-US" altLang="zh-CN" sz="2000" err="1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EtherCAT</a:t>
            </a:r>
            <a:r>
              <a:rPr lang="en-US" altLang="zh-CN" sz="2000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Coupler terminal which is essential.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sz="2000" b="1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EL2008</a:t>
            </a:r>
          </a:p>
          <a:p>
            <a:pPr lvl="1">
              <a:spcAft>
                <a:spcPts val="1200"/>
              </a:spcAft>
            </a:pPr>
            <a:r>
              <a:rPr lang="en-US" altLang="zh-CN" sz="2000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Digital Output terminal for shooting control.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sz="2000" b="1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EL6751</a:t>
            </a:r>
            <a:endParaRPr lang="en-US" altLang="zh-CN" sz="2000" b="1">
              <a:latin typeface="Times New Roman" pitchFamily="18" charset="0"/>
              <a:ea typeface="Arial Unicode MS" pitchFamily="34" charset="-122"/>
              <a:cs typeface="Times New Roman" pitchFamily="18" charset="0"/>
            </a:endParaRPr>
          </a:p>
          <a:p>
            <a:pPr lvl="1">
              <a:spcAft>
                <a:spcPts val="1200"/>
              </a:spcAft>
            </a:pPr>
            <a:r>
              <a:rPr lang="en-US" altLang="zh-CN" sz="200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Gateway terminal to bridge </a:t>
            </a:r>
            <a:r>
              <a:rPr lang="en-US" altLang="zh-CN" sz="2000" err="1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EtherCAT</a:t>
            </a:r>
            <a:r>
              <a:rPr lang="en-US" altLang="zh-CN" sz="2000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</a:t>
            </a:r>
            <a:r>
              <a:rPr lang="en-US" altLang="zh-CN" sz="200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with </a:t>
            </a:r>
            <a:r>
              <a:rPr lang="en-US" altLang="zh-CN" sz="2000" err="1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CANOpen</a:t>
            </a:r>
            <a:r>
              <a:rPr lang="en-US" altLang="zh-CN" sz="200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.</a:t>
            </a:r>
          </a:p>
          <a:p>
            <a:pPr marL="285750" indent="-285750">
              <a:buFont typeface="Wingdings" pitchFamily="2" charset="2"/>
              <a:buChar char="l"/>
            </a:pPr>
            <a:r>
              <a:rPr lang="en-US" altLang="zh-CN" sz="2000" b="1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EL3064-0010</a:t>
            </a:r>
          </a:p>
          <a:p>
            <a:pPr lvl="1"/>
            <a:r>
              <a:rPr lang="en-US" altLang="zh-CN" sz="200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Analog Input terminal for ball </a:t>
            </a:r>
            <a:r>
              <a:rPr lang="en-US" altLang="zh-CN" sz="2000" smtClean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position </a:t>
            </a:r>
            <a:r>
              <a:rPr lang="en-US" altLang="zh-CN" sz="200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detecting.</a:t>
            </a:r>
          </a:p>
        </p:txBody>
      </p:sp>
      <p:pic>
        <p:nvPicPr>
          <p:cNvPr id="5" name="Picture 2" descr="C:\Users\chengshuai\Desktop\RoboCup2014\Nubot总结\图片\EtherCA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39" y="1652067"/>
            <a:ext cx="3713155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18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C00000"/>
                </a:solidFill>
              </a:rPr>
              <a:t>New mechanical design</a:t>
            </a:r>
          </a:p>
          <a:p>
            <a:r>
              <a:rPr lang="en-US" altLang="zh-CN"/>
              <a:t>The vision system</a:t>
            </a:r>
          </a:p>
          <a:p>
            <a:r>
              <a:rPr lang="en-US" altLang="zh-CN"/>
              <a:t>The electrical system</a:t>
            </a:r>
          </a:p>
          <a:p>
            <a:r>
              <a:rPr lang="en-US" altLang="zh-CN" smtClean="0"/>
              <a:t>ROS-based </a:t>
            </a:r>
            <a:r>
              <a:rPr lang="en-US" altLang="zh-CN" err="1" smtClean="0"/>
              <a:t>softwares</a:t>
            </a:r>
            <a:endParaRPr lang="en-US" altLang="zh-CN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09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Elmo motor </a:t>
            </a:r>
            <a:r>
              <a:rPr lang="en-US" altLang="zh-CN" smtClean="0"/>
              <a:t>controller</a:t>
            </a:r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856939" cy="47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970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EL6751 Configuration Using SOEM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/>
              <a:t>SOEM </a:t>
            </a:r>
            <a:r>
              <a:rPr lang="en-US" altLang="zh-CN" sz="2000" smtClean="0"/>
              <a:t>- </a:t>
            </a:r>
            <a:r>
              <a:rPr lang="en-US" altLang="zh-CN" sz="2000"/>
              <a:t>Simple Open-source </a:t>
            </a:r>
            <a:r>
              <a:rPr lang="en-US" altLang="zh-CN" sz="2000" err="1"/>
              <a:t>EtherCAT</a:t>
            </a:r>
            <a:r>
              <a:rPr lang="en-US" altLang="zh-CN" sz="2000"/>
              <a:t> Master.</a:t>
            </a:r>
          </a:p>
          <a:p>
            <a:r>
              <a:rPr lang="en-US" altLang="zh-CN" sz="2000"/>
              <a:t>The configuration of EL6751 using SOEM is </a:t>
            </a:r>
            <a:r>
              <a:rPr lang="en-US" altLang="zh-CN" sz="2000" smtClean="0"/>
              <a:t>tricky and few have succeed!</a:t>
            </a:r>
            <a:endParaRPr lang="en-US" altLang="zh-CN" sz="2000"/>
          </a:p>
          <a:p>
            <a:r>
              <a:rPr lang="en-US" altLang="zh-CN" sz="2000"/>
              <a:t>Solution:</a:t>
            </a:r>
          </a:p>
          <a:p>
            <a:pPr lvl="1"/>
            <a:r>
              <a:rPr lang="en-US" altLang="zh-CN" sz="2000"/>
              <a:t>Generate Startup codes and configuration codes with the help of </a:t>
            </a:r>
            <a:r>
              <a:rPr lang="en-US" altLang="zh-CN" sz="2000" err="1"/>
              <a:t>TwinCAT</a:t>
            </a:r>
            <a:r>
              <a:rPr lang="en-US" altLang="zh-CN" sz="2000"/>
              <a:t>, which is supported by </a:t>
            </a:r>
            <a:r>
              <a:rPr lang="en-US" altLang="zh-CN" sz="2000" err="1" smtClean="0"/>
              <a:t>Beckhoff</a:t>
            </a:r>
            <a:r>
              <a:rPr lang="en-US" altLang="zh-CN" sz="2000" smtClean="0"/>
              <a:t>;</a:t>
            </a:r>
            <a:endParaRPr lang="en-US" altLang="zh-CN" sz="2000"/>
          </a:p>
          <a:p>
            <a:pPr lvl="1"/>
            <a:r>
              <a:rPr lang="en-US" altLang="zh-CN" sz="2000"/>
              <a:t>Configure EL6751 with the codes generated above using simple functions of </a:t>
            </a:r>
            <a:r>
              <a:rPr lang="en-US" altLang="zh-CN" sz="2000" smtClean="0"/>
              <a:t>SOEM;</a:t>
            </a:r>
            <a:endParaRPr lang="en-US" altLang="zh-CN" sz="2000"/>
          </a:p>
          <a:p>
            <a:endParaRPr lang="zh-CN" altLang="en-US" sz="2000"/>
          </a:p>
        </p:txBody>
      </p:sp>
      <p:sp>
        <p:nvSpPr>
          <p:cNvPr id="4" name="矩形 3"/>
          <p:cNvSpPr/>
          <p:nvPr/>
        </p:nvSpPr>
        <p:spPr>
          <a:xfrm>
            <a:off x="3203848" y="5949280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u"/>
            </a:pPr>
            <a:r>
              <a:rPr lang="en-US" altLang="zh-CN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The configuration codes generation using </a:t>
            </a:r>
            <a:r>
              <a:rPr lang="en-US" altLang="zh-CN" err="1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TwinCAT</a:t>
            </a:r>
            <a:r>
              <a:rPr lang="en-US" altLang="zh-CN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(</a:t>
            </a:r>
            <a:r>
              <a:rPr lang="en-US" altLang="zh-CN">
                <a:solidFill>
                  <a:srgbClr val="FFFF00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please find the details in the supplement slides</a:t>
            </a:r>
            <a:r>
              <a:rPr lang="en-US" altLang="zh-CN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)</a:t>
            </a:r>
            <a:endParaRPr lang="zh-CN" altLang="en-US">
              <a:latin typeface="Times New Roman" pitchFamily="18" charset="0"/>
              <a:ea typeface="Arial Unicode MS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27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New mechanical design</a:t>
            </a:r>
          </a:p>
          <a:p>
            <a:r>
              <a:rPr lang="en-US" altLang="zh-CN"/>
              <a:t>The vision system</a:t>
            </a:r>
          </a:p>
          <a:p>
            <a:r>
              <a:rPr lang="en-US" altLang="zh-CN"/>
              <a:t>The electrical system</a:t>
            </a:r>
          </a:p>
          <a:p>
            <a:r>
              <a:rPr lang="en-US" altLang="zh-CN" smtClean="0">
                <a:solidFill>
                  <a:srgbClr val="C00000"/>
                </a:solidFill>
              </a:rPr>
              <a:t>ROS-based </a:t>
            </a:r>
            <a:r>
              <a:rPr lang="en-US" altLang="zh-CN" err="1" smtClean="0">
                <a:solidFill>
                  <a:srgbClr val="C00000"/>
                </a:solidFill>
              </a:rPr>
              <a:t>softwares</a:t>
            </a:r>
            <a:endParaRPr lang="en-US" altLang="zh-CN">
              <a:solidFill>
                <a:srgbClr val="C00000"/>
              </a:solidFill>
            </a:endParaRPr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96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Why ROS?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556792"/>
            <a:ext cx="8229600" cy="3952875"/>
          </a:xfrm>
        </p:spPr>
        <p:txBody>
          <a:bodyPr/>
          <a:lstStyle/>
          <a:p>
            <a:r>
              <a:rPr lang="en-US" altLang="zh-CN" sz="2000" smtClean="0">
                <a:ea typeface="宋体" charset="-122"/>
              </a:rPr>
              <a:t>Great flexibility and easy to use;</a:t>
            </a:r>
          </a:p>
          <a:p>
            <a:pPr algn="just"/>
            <a:r>
              <a:rPr lang="en-US" altLang="zh-CN" sz="2000" smtClean="0">
                <a:ea typeface="宋体" charset="-122"/>
              </a:rPr>
              <a:t>The </a:t>
            </a:r>
            <a:r>
              <a:rPr lang="en-US" altLang="zh-CN" sz="2000" smtClean="0">
                <a:ea typeface="宋体" charset="-122"/>
              </a:rPr>
              <a:t>modularity and re-usability of the code can be </a:t>
            </a:r>
            <a:r>
              <a:rPr lang="en-US" altLang="zh-CN" sz="2000" smtClean="0">
                <a:ea typeface="宋体" charset="-122"/>
              </a:rPr>
              <a:t>improved;</a:t>
            </a:r>
            <a:endParaRPr lang="en-US" altLang="zh-CN" sz="2000" smtClean="0">
              <a:ea typeface="宋体" charset="-122"/>
            </a:endParaRPr>
          </a:p>
          <a:p>
            <a:r>
              <a:rPr lang="en-US" altLang="zh-CN" sz="2000" smtClean="0">
                <a:ea typeface="宋体" charset="-122"/>
              </a:rPr>
              <a:t>Lots of </a:t>
            </a:r>
            <a:r>
              <a:rPr lang="en-US" altLang="zh-CN" sz="2000">
                <a:ea typeface="宋体" charset="-122"/>
              </a:rPr>
              <a:t>useful </a:t>
            </a:r>
            <a:r>
              <a:rPr lang="en-US" altLang="zh-CN" sz="2000" smtClean="0">
                <a:ea typeface="宋体" charset="-122"/>
              </a:rPr>
              <a:t>tools for debugging;</a:t>
            </a:r>
            <a:endParaRPr lang="en-US" altLang="zh-CN" sz="2000" smtClean="0">
              <a:ea typeface="宋体" charset="-122"/>
            </a:endParaRPr>
          </a:p>
          <a:p>
            <a:pPr algn="just"/>
            <a:r>
              <a:rPr lang="en-US" altLang="zh-CN" sz="2000" smtClean="0">
                <a:ea typeface="宋体" charset="-122"/>
              </a:rPr>
              <a:t>Maybe a good chance for promoting the mixed team for </a:t>
            </a:r>
            <a:r>
              <a:rPr lang="en-US" altLang="zh-CN" sz="2000" err="1" smtClean="0">
                <a:ea typeface="宋体" charset="-122"/>
              </a:rPr>
              <a:t>RoboCup</a:t>
            </a:r>
            <a:r>
              <a:rPr lang="en-US" altLang="zh-CN" sz="2000" smtClean="0">
                <a:ea typeface="宋体" charset="-122"/>
              </a:rPr>
              <a:t>. ROS community is trying to provide better support for multi-robot </a:t>
            </a:r>
            <a:r>
              <a:rPr lang="en-US" altLang="zh-CN" sz="2000" smtClean="0">
                <a:ea typeface="宋体" charset="-122"/>
              </a:rPr>
              <a:t>system;</a:t>
            </a:r>
            <a:endParaRPr lang="en-US" altLang="zh-CN" sz="2000" smtClean="0">
              <a:ea typeface="宋体" charset="-122"/>
            </a:endParaRPr>
          </a:p>
          <a:p>
            <a:pPr algn="just"/>
            <a:r>
              <a:rPr lang="en-US" altLang="zh-CN" sz="2000" smtClean="0">
                <a:ea typeface="宋体" charset="-122"/>
              </a:rPr>
              <a:t>Better data logging and sharing between teams?</a:t>
            </a:r>
          </a:p>
        </p:txBody>
      </p:sp>
    </p:spTree>
    <p:extLst>
      <p:ext uri="{BB962C8B-B14F-4D97-AF65-F5344CB8AC3E}">
        <p14:creationId xmlns:p14="http://schemas.microsoft.com/office/powerpoint/2010/main" val="13965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/>
        </p:nvGrpSpPr>
        <p:grpSpPr>
          <a:xfrm>
            <a:off x="179512" y="1778406"/>
            <a:ext cx="6021704" cy="4064000"/>
            <a:chOff x="859810" y="1397000"/>
            <a:chExt cx="6021704" cy="4064000"/>
          </a:xfrm>
        </p:grpSpPr>
        <p:grpSp>
          <p:nvGrpSpPr>
            <p:cNvPr id="42" name="组合 41"/>
            <p:cNvGrpSpPr/>
            <p:nvPr/>
          </p:nvGrpSpPr>
          <p:grpSpPr>
            <a:xfrm>
              <a:off x="5294709" y="1397000"/>
              <a:ext cx="1586805" cy="4064000"/>
              <a:chOff x="3870225" y="0"/>
              <a:chExt cx="1586805" cy="4064000"/>
            </a:xfrm>
          </p:grpSpPr>
          <p:sp>
            <p:nvSpPr>
              <p:cNvPr id="70" name="圆角矩形 69"/>
              <p:cNvSpPr/>
              <p:nvPr/>
            </p:nvSpPr>
            <p:spPr>
              <a:xfrm>
                <a:off x="3870225" y="0"/>
                <a:ext cx="1586805" cy="406400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1" name="圆角矩形 4"/>
              <p:cNvSpPr/>
              <p:nvPr/>
            </p:nvSpPr>
            <p:spPr>
              <a:xfrm>
                <a:off x="3870225" y="0"/>
                <a:ext cx="1586805" cy="121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149352" numCol="1" spcCol="1270" anchor="ctr" anchorCtr="0">
                <a:noAutofit/>
              </a:bodyPr>
              <a:lstStyle/>
              <a:p>
                <a:pPr lvl="0"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kern="1200" smtClean="0"/>
                  <a:t>Driver</a:t>
                </a:r>
                <a:endParaRPr lang="zh-CN" altLang="en-US" sz="2000" kern="1200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2515992" y="1397000"/>
              <a:ext cx="2778717" cy="4064000"/>
              <a:chOff x="2436924" y="0"/>
              <a:chExt cx="1333784" cy="4064000"/>
            </a:xfrm>
          </p:grpSpPr>
          <p:sp>
            <p:nvSpPr>
              <p:cNvPr id="68" name="圆角矩形 67"/>
              <p:cNvSpPr/>
              <p:nvPr/>
            </p:nvSpPr>
            <p:spPr>
              <a:xfrm>
                <a:off x="2436924" y="0"/>
                <a:ext cx="1274074" cy="406400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9" name="圆角矩形 6"/>
              <p:cNvSpPr/>
              <p:nvPr/>
            </p:nvSpPr>
            <p:spPr>
              <a:xfrm>
                <a:off x="2436924" y="0"/>
                <a:ext cx="1333784" cy="121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149352" numCol="1" spcCol="1270" anchor="ctr" anchorCtr="0">
                <a:noAutofit/>
              </a:bodyPr>
              <a:lstStyle/>
              <a:p>
                <a:pPr lvl="0"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kern="1200" smtClean="0"/>
                  <a:t>Sensing</a:t>
                </a:r>
                <a:endParaRPr lang="zh-CN" altLang="en-US" sz="2000" kern="1200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859810" y="1397000"/>
              <a:ext cx="1574364" cy="4064000"/>
              <a:chOff x="774114" y="0"/>
              <a:chExt cx="1574364" cy="4064000"/>
            </a:xfrm>
          </p:grpSpPr>
          <p:sp>
            <p:nvSpPr>
              <p:cNvPr id="66" name="圆角矩形 65"/>
              <p:cNvSpPr/>
              <p:nvPr/>
            </p:nvSpPr>
            <p:spPr>
              <a:xfrm>
                <a:off x="774114" y="0"/>
                <a:ext cx="1574364" cy="4064000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7" name="圆角矩形 8"/>
              <p:cNvSpPr/>
              <p:nvPr/>
            </p:nvSpPr>
            <p:spPr>
              <a:xfrm>
                <a:off x="774114" y="0"/>
                <a:ext cx="1574364" cy="12192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49352" tIns="149352" rIns="149352" bIns="149352" numCol="1" spcCol="1270" anchor="ctr" anchorCtr="0">
                <a:noAutofit/>
              </a:bodyPr>
              <a:lstStyle/>
              <a:p>
                <a:pPr lvl="0"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2000" kern="1200" smtClean="0"/>
                  <a:t>Decision</a:t>
                </a:r>
                <a:endParaRPr lang="zh-CN" altLang="en-US" sz="2000" kern="1200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588002" y="2628359"/>
              <a:ext cx="1023238" cy="1958747"/>
              <a:chOff x="916041" y="2736089"/>
              <a:chExt cx="1023238" cy="602257"/>
            </a:xfrm>
          </p:grpSpPr>
          <p:sp>
            <p:nvSpPr>
              <p:cNvPr id="64" name="圆角矩形 63"/>
              <p:cNvSpPr/>
              <p:nvPr/>
            </p:nvSpPr>
            <p:spPr>
              <a:xfrm>
                <a:off x="916041" y="2736089"/>
                <a:ext cx="1023238" cy="60225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5" name="圆角矩形 10"/>
              <p:cNvSpPr/>
              <p:nvPr/>
            </p:nvSpPr>
            <p:spPr>
              <a:xfrm>
                <a:off x="916042" y="2736090"/>
                <a:ext cx="1023237" cy="60225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kern="1200" smtClean="0"/>
                  <a:t>World</a:t>
                </a:r>
              </a:p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kern="1200" smtClean="0"/>
                  <a:t>model</a:t>
                </a:r>
                <a:endParaRPr lang="zh-CN" altLang="en-US" sz="1400" kern="1200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812138" y="2610719"/>
              <a:ext cx="1204515" cy="602257"/>
              <a:chOff x="2288137" y="1220296"/>
              <a:chExt cx="1204515" cy="602257"/>
            </a:xfrm>
          </p:grpSpPr>
          <p:sp>
            <p:nvSpPr>
              <p:cNvPr id="62" name="圆角矩形 61"/>
              <p:cNvSpPr/>
              <p:nvPr/>
            </p:nvSpPr>
            <p:spPr>
              <a:xfrm>
                <a:off x="2288137" y="1220296"/>
                <a:ext cx="1204515" cy="60225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3" name="圆角矩形 12"/>
              <p:cNvSpPr/>
              <p:nvPr/>
            </p:nvSpPr>
            <p:spPr>
              <a:xfrm>
                <a:off x="2305777" y="1237936"/>
                <a:ext cx="1169235" cy="5669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kern="1200" err="1" smtClean="0"/>
                  <a:t>rtdb</a:t>
                </a:r>
                <a:endParaRPr lang="zh-CN" altLang="en-US" sz="1400" kern="1200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3812138" y="3305532"/>
              <a:ext cx="1204515" cy="602257"/>
              <a:chOff x="2288137" y="1912892"/>
              <a:chExt cx="1204515" cy="602257"/>
            </a:xfrm>
          </p:grpSpPr>
          <p:sp>
            <p:nvSpPr>
              <p:cNvPr id="60" name="圆角矩形 59"/>
              <p:cNvSpPr/>
              <p:nvPr/>
            </p:nvSpPr>
            <p:spPr>
              <a:xfrm>
                <a:off x="2288137" y="1912892"/>
                <a:ext cx="1204515" cy="60225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1" name="圆角矩形 14"/>
              <p:cNvSpPr/>
              <p:nvPr/>
            </p:nvSpPr>
            <p:spPr>
              <a:xfrm>
                <a:off x="2305777" y="1930532"/>
                <a:ext cx="1169235" cy="5669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kern="1200" err="1" smtClean="0"/>
                  <a:t>front_vision</a:t>
                </a:r>
                <a:endParaRPr lang="zh-CN" altLang="en-US" sz="1400" kern="1200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436096" y="3309892"/>
              <a:ext cx="1317709" cy="602257"/>
              <a:chOff x="4018870" y="1912892"/>
              <a:chExt cx="1317709" cy="602257"/>
            </a:xfrm>
          </p:grpSpPr>
          <p:sp>
            <p:nvSpPr>
              <p:cNvPr id="58" name="圆角矩形 57"/>
              <p:cNvSpPr/>
              <p:nvPr/>
            </p:nvSpPr>
            <p:spPr>
              <a:xfrm>
                <a:off x="4018870" y="1912892"/>
                <a:ext cx="1317709" cy="60225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9" name="圆角矩形 16"/>
              <p:cNvSpPr/>
              <p:nvPr/>
            </p:nvSpPr>
            <p:spPr>
              <a:xfrm>
                <a:off x="4018870" y="1930532"/>
                <a:ext cx="1300069" cy="5669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kern="1200" smtClean="0"/>
                  <a:t>uvc_camera</a:t>
                </a:r>
                <a:endParaRPr lang="zh-CN" altLang="en-US" sz="1400" kern="1200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3818170" y="4005064"/>
              <a:ext cx="1204515" cy="602257"/>
              <a:chOff x="2294169" y="2608064"/>
              <a:chExt cx="1204515" cy="602257"/>
            </a:xfrm>
          </p:grpSpPr>
          <p:sp>
            <p:nvSpPr>
              <p:cNvPr id="56" name="圆角矩形 55"/>
              <p:cNvSpPr/>
              <p:nvPr/>
            </p:nvSpPr>
            <p:spPr>
              <a:xfrm>
                <a:off x="2294169" y="2608064"/>
                <a:ext cx="1204515" cy="60225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7" name="圆角矩形 18"/>
              <p:cNvSpPr/>
              <p:nvPr/>
            </p:nvSpPr>
            <p:spPr>
              <a:xfrm>
                <a:off x="2305777" y="2625703"/>
                <a:ext cx="1192907" cy="58461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kern="1200" err="1" smtClean="0"/>
                  <a:t>omni_vision</a:t>
                </a:r>
                <a:endParaRPr lang="zh-CN" altLang="en-US" sz="1400" kern="1200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436096" y="4002489"/>
              <a:ext cx="1317709" cy="602257"/>
              <a:chOff x="4018870" y="2605489"/>
              <a:chExt cx="1317709" cy="602257"/>
            </a:xfrm>
          </p:grpSpPr>
          <p:sp>
            <p:nvSpPr>
              <p:cNvPr id="54" name="圆角矩形 53"/>
              <p:cNvSpPr/>
              <p:nvPr/>
            </p:nvSpPr>
            <p:spPr>
              <a:xfrm>
                <a:off x="4018870" y="2605489"/>
                <a:ext cx="1317709" cy="60225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5" name="圆角矩形 20"/>
              <p:cNvSpPr/>
              <p:nvPr/>
            </p:nvSpPr>
            <p:spPr>
              <a:xfrm>
                <a:off x="4018870" y="2623129"/>
                <a:ext cx="1300069" cy="5669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kern="1200" smtClean="0"/>
                  <a:t>procilica_</a:t>
                </a:r>
                <a:br>
                  <a:rPr lang="en-US" altLang="zh-CN" sz="1400" kern="1200" smtClean="0"/>
                </a:br>
                <a:r>
                  <a:rPr lang="en-US" altLang="zh-CN" sz="1400" kern="1200" smtClean="0"/>
                  <a:t>camera</a:t>
                </a:r>
                <a:endParaRPr lang="zh-CN" altLang="en-US" sz="1400" kern="1200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5436096" y="4695085"/>
              <a:ext cx="1317709" cy="602257"/>
              <a:chOff x="4018870" y="3298085"/>
              <a:chExt cx="1317709" cy="602257"/>
            </a:xfrm>
          </p:grpSpPr>
          <p:sp>
            <p:nvSpPr>
              <p:cNvPr id="52" name="圆角矩形 51"/>
              <p:cNvSpPr/>
              <p:nvPr/>
            </p:nvSpPr>
            <p:spPr>
              <a:xfrm>
                <a:off x="4018870" y="3298085"/>
                <a:ext cx="1317709" cy="60225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3" name="圆角矩形 22"/>
              <p:cNvSpPr/>
              <p:nvPr/>
            </p:nvSpPr>
            <p:spPr>
              <a:xfrm>
                <a:off x="4018870" y="3315725"/>
                <a:ext cx="1300069" cy="56697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kern="1200" err="1" smtClean="0"/>
                  <a:t>Nubot</a:t>
                </a:r>
                <a:r>
                  <a:rPr lang="en-US" altLang="zh-CN" sz="1400" kern="1200" smtClean="0"/>
                  <a:t>_</a:t>
                </a:r>
                <a:br>
                  <a:rPr lang="en-US" altLang="zh-CN" sz="1400" kern="1200" smtClean="0"/>
                </a:br>
                <a:r>
                  <a:rPr lang="en-US" altLang="zh-CN" sz="1400" kern="1200" err="1" smtClean="0"/>
                  <a:t>hwcontroller</a:t>
                </a:r>
                <a:endParaRPr lang="zh-CN" altLang="en-US" sz="1400" kern="1200"/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967284" y="2610719"/>
              <a:ext cx="1374213" cy="2668983"/>
              <a:chOff x="930327" y="2736089"/>
              <a:chExt cx="1222686" cy="602257"/>
            </a:xfrm>
          </p:grpSpPr>
          <p:sp>
            <p:nvSpPr>
              <p:cNvPr id="73" name="圆角矩形 72"/>
              <p:cNvSpPr/>
              <p:nvPr/>
            </p:nvSpPr>
            <p:spPr>
              <a:xfrm>
                <a:off x="930327" y="2736089"/>
                <a:ext cx="1222686" cy="60225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4" name="圆角矩形 10"/>
              <p:cNvSpPr/>
              <p:nvPr/>
            </p:nvSpPr>
            <p:spPr>
              <a:xfrm>
                <a:off x="930327" y="2740070"/>
                <a:ext cx="1222686" cy="59356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5715" tIns="5715" rIns="5715" bIns="5715" numCol="1" spcCol="1270" anchor="ctr" anchorCtr="0">
                <a:noAutofit/>
              </a:bodyPr>
              <a:lstStyle/>
              <a:p>
                <a:pPr lvl="0" algn="ctr" defTabSz="4000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sz="1400" kern="1200" smtClean="0"/>
                  <a:t>Nubot</a:t>
                </a:r>
                <a:r>
                  <a:rPr lang="en-US" altLang="zh-CN" sz="1400" smtClean="0"/>
                  <a:t>_control</a:t>
                </a:r>
                <a:endParaRPr lang="zh-CN" altLang="en-US" sz="1400" kern="1200"/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5022685" y="3625979"/>
              <a:ext cx="629435" cy="45719"/>
              <a:chOff x="3502628" y="2181639"/>
              <a:chExt cx="629435" cy="45719"/>
            </a:xfrm>
          </p:grpSpPr>
          <p:sp>
            <p:nvSpPr>
              <p:cNvPr id="76" name="直接连接符 3"/>
              <p:cNvSpPr/>
              <p:nvPr/>
            </p:nvSpPr>
            <p:spPr>
              <a:xfrm>
                <a:off x="3502628" y="2181639"/>
                <a:ext cx="629435" cy="45719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13337"/>
                    </a:moveTo>
                    <a:lnTo>
                      <a:pt x="481806" y="13337"/>
                    </a:lnTo>
                  </a:path>
                </a:pathLst>
              </a:custGeom>
              <a:noFill/>
              <a:ln>
                <a:headEnd type="arrow" w="med" len="med"/>
                <a:tailEnd type="none" w="med" len="med"/>
              </a:ln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7" name="直接连接符 4"/>
              <p:cNvSpPr/>
              <p:nvPr/>
            </p:nvSpPr>
            <p:spPr>
              <a:xfrm>
                <a:off x="3879115" y="2201976"/>
                <a:ext cx="24090" cy="2409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700" tIns="0" rIns="12700" bIns="0" numCol="1" spcCol="1270" anchor="ctr" anchorCtr="0">
                <a:noAutofit/>
              </a:bodyPr>
              <a:lstStyle/>
              <a:p>
                <a:pPr lvl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1400" kern="1200"/>
              </a:p>
            </p:txBody>
          </p:sp>
        </p:grpSp>
        <p:cxnSp>
          <p:nvCxnSpPr>
            <p:cNvPr id="79" name="直接连接符 78"/>
            <p:cNvCxnSpPr>
              <a:stCxn id="62" idx="1"/>
            </p:cNvCxnSpPr>
            <p:nvPr/>
          </p:nvCxnSpPr>
          <p:spPr bwMode="auto">
            <a:xfrm flipH="1" flipV="1">
              <a:off x="3582523" y="2911847"/>
              <a:ext cx="229615" cy="1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0D653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1" name="直接连接符 80"/>
            <p:cNvCxnSpPr>
              <a:stCxn id="60" idx="1"/>
              <a:endCxn id="64" idx="3"/>
            </p:cNvCxnSpPr>
            <p:nvPr/>
          </p:nvCxnSpPr>
          <p:spPr bwMode="auto">
            <a:xfrm flipH="1">
              <a:off x="3611240" y="3606661"/>
              <a:ext cx="200898" cy="10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0D653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直接连接符 82"/>
            <p:cNvCxnSpPr/>
            <p:nvPr/>
          </p:nvCxnSpPr>
          <p:spPr bwMode="auto">
            <a:xfrm flipH="1" flipV="1">
              <a:off x="3596114" y="4303617"/>
              <a:ext cx="229615" cy="257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0D653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直接连接符 84"/>
            <p:cNvCxnSpPr>
              <a:stCxn id="54" idx="1"/>
              <a:endCxn id="57" idx="3"/>
            </p:cNvCxnSpPr>
            <p:nvPr/>
          </p:nvCxnSpPr>
          <p:spPr bwMode="auto">
            <a:xfrm flipH="1">
              <a:off x="5022685" y="4303618"/>
              <a:ext cx="413411" cy="11394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0D653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肘形连接符 88"/>
            <p:cNvCxnSpPr>
              <a:stCxn id="53" idx="1"/>
              <a:endCxn id="57" idx="2"/>
            </p:cNvCxnSpPr>
            <p:nvPr/>
          </p:nvCxnSpPr>
          <p:spPr bwMode="auto">
            <a:xfrm rot="10800000">
              <a:off x="4426232" y="4607322"/>
              <a:ext cx="1009864" cy="388893"/>
            </a:xfrm>
            <a:prstGeom prst="bentConnector2">
              <a:avLst/>
            </a:prstGeom>
            <a:solidFill>
              <a:schemeClr val="accent1"/>
            </a:solidFill>
            <a:ln w="31750" cap="flat" cmpd="sng" algn="ctr">
              <a:solidFill>
                <a:srgbClr val="0D653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肘形连接符 94"/>
            <p:cNvCxnSpPr>
              <a:stCxn id="73" idx="2"/>
              <a:endCxn id="52" idx="2"/>
            </p:cNvCxnSpPr>
            <p:nvPr/>
          </p:nvCxnSpPr>
          <p:spPr bwMode="auto">
            <a:xfrm rot="16200000" flipH="1">
              <a:off x="3865851" y="3068242"/>
              <a:ext cx="17640" cy="4440560"/>
            </a:xfrm>
            <a:prstGeom prst="bentConnector3">
              <a:avLst>
                <a:gd name="adj1" fmla="val 1395918"/>
              </a:avLst>
            </a:prstGeom>
            <a:solidFill>
              <a:schemeClr val="accent1"/>
            </a:solidFill>
            <a:ln w="31750" cap="flat" cmpd="sng" algn="ctr">
              <a:solidFill>
                <a:srgbClr val="0D653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直接连接符 97"/>
            <p:cNvCxnSpPr>
              <a:stCxn id="64" idx="1"/>
            </p:cNvCxnSpPr>
            <p:nvPr/>
          </p:nvCxnSpPr>
          <p:spPr bwMode="auto">
            <a:xfrm flipH="1" flipV="1">
              <a:off x="2190704" y="3606661"/>
              <a:ext cx="397298" cy="1072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0D6531"/>
              </a:solidFill>
              <a:prstDash val="solid"/>
              <a:round/>
              <a:headEnd type="none" w="med" len="med"/>
              <a:tailEnd type="arrow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00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328" y="2276872"/>
            <a:ext cx="2967249" cy="458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2" name="直接连接符 101"/>
          <p:cNvCxnSpPr>
            <a:stCxn id="58" idx="3"/>
          </p:cNvCxnSpPr>
          <p:nvPr/>
        </p:nvCxnSpPr>
        <p:spPr bwMode="auto">
          <a:xfrm flipV="1">
            <a:off x="6073507" y="3708939"/>
            <a:ext cx="1306805" cy="28348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D653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直接连接符 103"/>
          <p:cNvCxnSpPr>
            <a:stCxn id="55" idx="3"/>
          </p:cNvCxnSpPr>
          <p:nvPr/>
        </p:nvCxnSpPr>
        <p:spPr bwMode="auto">
          <a:xfrm flipV="1">
            <a:off x="6055867" y="2992126"/>
            <a:ext cx="1616085" cy="1692898"/>
          </a:xfrm>
          <a:prstGeom prst="bentConnector2">
            <a:avLst/>
          </a:prstGeom>
          <a:solidFill>
            <a:schemeClr val="accent1"/>
          </a:solidFill>
          <a:ln w="31750" cap="flat" cmpd="sng" algn="ctr">
            <a:solidFill>
              <a:srgbClr val="0D653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直接连接符 105"/>
          <p:cNvCxnSpPr/>
          <p:nvPr/>
        </p:nvCxnSpPr>
        <p:spPr bwMode="auto">
          <a:xfrm>
            <a:off x="6073507" y="5161665"/>
            <a:ext cx="1954877" cy="67535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D6531"/>
            </a:solidFill>
            <a:prstDash val="solid"/>
            <a:round/>
            <a:headEnd type="arrow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直接连接符 112"/>
          <p:cNvCxnSpPr/>
          <p:nvPr/>
        </p:nvCxnSpPr>
        <p:spPr bwMode="auto">
          <a:xfrm>
            <a:off x="6073507" y="5445224"/>
            <a:ext cx="586725" cy="14401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D653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直接连接符 114"/>
          <p:cNvCxnSpPr/>
          <p:nvPr/>
        </p:nvCxnSpPr>
        <p:spPr bwMode="auto">
          <a:xfrm>
            <a:off x="6084168" y="5301208"/>
            <a:ext cx="1296144" cy="20355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D653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9" name="直接连接符 118"/>
          <p:cNvCxnSpPr/>
          <p:nvPr/>
        </p:nvCxnSpPr>
        <p:spPr bwMode="auto">
          <a:xfrm>
            <a:off x="6055867" y="5589240"/>
            <a:ext cx="734231" cy="36004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D6531"/>
            </a:solidFill>
            <a:prstDash val="solid"/>
            <a:round/>
            <a:headEnd type="arrow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9" name="标题 8"/>
          <p:cNvSpPr>
            <a:spLocks noGrp="1"/>
          </p:cNvSpPr>
          <p:nvPr>
            <p:ph type="title"/>
          </p:nvPr>
        </p:nvSpPr>
        <p:spPr>
          <a:xfrm>
            <a:off x="1066800" y="336550"/>
            <a:ext cx="8077200" cy="762000"/>
          </a:xfrm>
        </p:spPr>
        <p:txBody>
          <a:bodyPr/>
          <a:lstStyle/>
          <a:p>
            <a:r>
              <a:rPr lang="en-US" altLang="zh-CN" smtClean="0"/>
              <a:t>System Structure of Nubot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59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Existing problems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79512" y="1340768"/>
            <a:ext cx="8229600" cy="3952875"/>
          </a:xfrm>
        </p:spPr>
        <p:txBody>
          <a:bodyPr/>
          <a:lstStyle/>
          <a:p>
            <a:r>
              <a:rPr lang="en-US" altLang="zh-CN" sz="2000" smtClean="0"/>
              <a:t>Not </a:t>
            </a:r>
            <a:r>
              <a:rPr lang="en-US" altLang="zh-CN" sz="2000"/>
              <a:t>optimized for </a:t>
            </a:r>
            <a:r>
              <a:rPr lang="en-US" altLang="zh-CN" sz="2000"/>
              <a:t>real-time </a:t>
            </a:r>
            <a:r>
              <a:rPr lang="en-US" altLang="zh-CN" sz="2000" smtClean="0"/>
              <a:t>application, users </a:t>
            </a:r>
            <a:r>
              <a:rPr lang="en-US" altLang="zh-CN" sz="2000"/>
              <a:t>have </a:t>
            </a:r>
            <a:r>
              <a:rPr lang="en-US" altLang="zh-CN" sz="2000"/>
              <a:t>to </a:t>
            </a:r>
            <a:r>
              <a:rPr lang="en-US" altLang="zh-CN" sz="2000" smtClean="0"/>
              <a:t>DIY process </a:t>
            </a:r>
            <a:r>
              <a:rPr lang="en-US" altLang="zh-CN" sz="2000"/>
              <a:t>management </a:t>
            </a:r>
            <a:r>
              <a:rPr lang="en-US" altLang="zh-CN" sz="2000"/>
              <a:t>and </a:t>
            </a:r>
            <a:r>
              <a:rPr lang="en-US" altLang="zh-CN" sz="2000" smtClean="0"/>
              <a:t>scheduling;</a:t>
            </a:r>
            <a:endParaRPr lang="en-US" altLang="zh-CN" sz="2000"/>
          </a:p>
          <a:p>
            <a:r>
              <a:rPr lang="en-US" altLang="zh-CN" sz="2000"/>
              <a:t>Version </a:t>
            </a:r>
            <a:r>
              <a:rPr lang="en-US" altLang="zh-CN" sz="2000" smtClean="0"/>
              <a:t>problems. </a:t>
            </a:r>
            <a:r>
              <a:rPr lang="en-US" altLang="zh-CN" sz="2000"/>
              <a:t>Some </a:t>
            </a:r>
            <a:r>
              <a:rPr lang="en-US" altLang="zh-CN" sz="2000" smtClean="0"/>
              <a:t>driver packages are obsoleted and not supported in newer </a:t>
            </a:r>
            <a:r>
              <a:rPr lang="en-US" altLang="zh-CN" sz="2000"/>
              <a:t>ROS </a:t>
            </a:r>
            <a:r>
              <a:rPr lang="en-US" altLang="zh-CN" sz="2000" smtClean="0"/>
              <a:t>version;</a:t>
            </a:r>
            <a:endParaRPr lang="en-US" altLang="zh-CN" sz="2000"/>
          </a:p>
          <a:p>
            <a:r>
              <a:rPr lang="en-US" altLang="zh-CN" sz="2000"/>
              <a:t>Solutions to fix questions depend on ros.answer, </a:t>
            </a:r>
            <a:r>
              <a:rPr lang="en-US" altLang="zh-CN" sz="2000"/>
              <a:t>but </a:t>
            </a:r>
            <a:r>
              <a:rPr lang="en-US" altLang="zh-CN" sz="2000" smtClean="0"/>
              <a:t>seldom have replies;</a:t>
            </a:r>
            <a:endParaRPr lang="en-US" altLang="zh-CN" sz="2000"/>
          </a:p>
          <a:p>
            <a:r>
              <a:rPr lang="en-US" altLang="zh-CN" sz="2000" smtClean="0"/>
              <a:t>A kinds of </a:t>
            </a:r>
            <a:r>
              <a:rPr lang="en-US" altLang="zh-CN" sz="2000"/>
              <a:t>small </a:t>
            </a:r>
            <a:r>
              <a:rPr lang="en-US" altLang="zh-CN" sz="2000" smtClean="0"/>
              <a:t>bugs;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94097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RT-</a:t>
            </a:r>
            <a:r>
              <a:rPr lang="da-DK" altLang="zh-CN" smtClean="0"/>
              <a:t>patched </a:t>
            </a:r>
            <a:r>
              <a:rPr lang="da-DK" altLang="zh-CN"/>
              <a:t>Linux kernel for Ubuntu 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6200474"/>
            <a:ext cx="7912260" cy="657526"/>
          </a:xfrm>
        </p:spPr>
        <p:txBody>
          <a:bodyPr/>
          <a:lstStyle/>
          <a:p>
            <a:r>
              <a:rPr lang="en-US" altLang="zh-CN" sz="2400" smtClean="0"/>
              <a:t>http</a:t>
            </a:r>
            <a:r>
              <a:rPr lang="en-US" altLang="zh-CN" sz="2400"/>
              <a:t>://micros.nudt.edu.cn/ros/news/217 </a:t>
            </a:r>
            <a:endParaRPr lang="zh-CN" altLang="en-US" sz="240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00" y="1090464"/>
            <a:ext cx="6137920" cy="50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59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Experiment</a:t>
            </a:r>
            <a:endParaRPr lang="zh-CN" altLang="en-US"/>
          </a:p>
        </p:txBody>
      </p:sp>
      <p:pic>
        <p:nvPicPr>
          <p:cNvPr id="7" name="Picture 4" descr="C:\Users\ThinkPad\Desktop\result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7" y="836712"/>
            <a:ext cx="7399523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05384" y="6381328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Processing </a:t>
            </a:r>
            <a:r>
              <a:rPr lang="en-US" altLang="zh-CN"/>
              <a:t>time in the kinect </a:t>
            </a:r>
            <a:r>
              <a:rPr lang="en-US" altLang="zh-CN"/>
              <a:t>node </a:t>
            </a:r>
            <a:r>
              <a:rPr lang="en-US" altLang="zh-CN" smtClean="0"/>
              <a:t>with and without RT Kernel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6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micROS RT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zh-CN" altLang="en-US" smtClean="0"/>
              <a:t>第</a:t>
            </a:r>
            <a:fld id="{00B4FAC2-3F77-4A92-9590-0E29EC6914A8}" type="slidenum">
              <a:rPr lang="zh-CN" altLang="en-US" smtClean="0"/>
              <a:t>38</a:t>
            </a:fld>
            <a:r>
              <a:rPr lang="zh-CN" altLang="en-US" smtClean="0"/>
              <a:t>页</a:t>
            </a:r>
            <a:r>
              <a:rPr lang="en-US" altLang="zh-CN" smtClean="0"/>
              <a:t>/</a:t>
            </a:r>
            <a:r>
              <a:rPr lang="zh-CN" altLang="en-US" smtClean="0"/>
              <a:t>共</a:t>
            </a:r>
            <a:r>
              <a:rPr lang="en-US" altLang="zh-CN" smtClean="0"/>
              <a:t>32</a:t>
            </a:r>
            <a:r>
              <a:rPr lang="zh-CN" altLang="en-US" smtClean="0"/>
              <a:t>页</a:t>
            </a:r>
            <a:endParaRPr lang="zh-CN" altLang="en-US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086912"/>
            <a:ext cx="5612007" cy="577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41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smtClean="0"/>
              <a:t>Thanks for </a:t>
            </a:r>
            <a:r>
              <a:rPr lang="en-US" altLang="zh-CN" sz="4000"/>
              <a:t>your attention!</a:t>
            </a:r>
            <a:endParaRPr lang="zh-CN" altLang="en-US" sz="40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r>
              <a:rPr lang="zh-CN" altLang="en-US" smtClean="0"/>
              <a:t>第</a:t>
            </a:r>
            <a:fld id="{00B4FAC2-3F77-4A92-9590-0E29EC6914A8}" type="slidenum">
              <a:rPr lang="zh-CN" altLang="en-US" smtClean="0"/>
              <a:t>39</a:t>
            </a:fld>
            <a:r>
              <a:rPr lang="zh-CN" altLang="en-US" smtClean="0"/>
              <a:t>页</a:t>
            </a:r>
            <a:r>
              <a:rPr lang="en-US" altLang="zh-CN" smtClean="0"/>
              <a:t>/</a:t>
            </a:r>
            <a:r>
              <a:rPr lang="zh-CN" altLang="en-US" smtClean="0"/>
              <a:t>共</a:t>
            </a:r>
            <a:r>
              <a:rPr lang="en-US" altLang="zh-CN" smtClean="0"/>
              <a:t>32</a:t>
            </a:r>
            <a:r>
              <a:rPr lang="zh-CN" altLang="en-US" smtClean="0"/>
              <a:t>页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627784" y="4968468"/>
            <a:ext cx="389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https://github.com/nubot-nudt/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1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New mechanical design</a:t>
            </a:r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600" y="1916832"/>
            <a:ext cx="2761727" cy="388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内容占位符 4"/>
          <p:cNvSpPr>
            <a:spLocks noGrp="1"/>
          </p:cNvSpPr>
          <p:nvPr>
            <p:ph sz="quarter" idx="12"/>
          </p:nvPr>
        </p:nvSpPr>
        <p:spPr>
          <a:xfrm>
            <a:off x="4067944" y="1988840"/>
            <a:ext cx="4896544" cy="4535487"/>
          </a:xfrm>
        </p:spPr>
        <p:txBody>
          <a:bodyPr/>
          <a:lstStyle/>
          <a:p>
            <a:r>
              <a:rPr lang="en-US" altLang="zh-CN" smtClean="0"/>
              <a:t>Goals:</a:t>
            </a:r>
          </a:p>
          <a:p>
            <a:pPr lvl="1"/>
            <a:r>
              <a:rPr lang="en-US" altLang="zh-CN" smtClean="0"/>
              <a:t>Light weight;</a:t>
            </a:r>
          </a:p>
          <a:p>
            <a:pPr lvl="1"/>
            <a:r>
              <a:rPr lang="en-US" altLang="zh-CN" smtClean="0"/>
              <a:t>Robust </a:t>
            </a:r>
            <a:r>
              <a:rPr lang="en-US" altLang="zh-CN"/>
              <a:t>to collisions;</a:t>
            </a:r>
          </a:p>
          <a:p>
            <a:pPr lvl="1"/>
            <a:r>
              <a:rPr lang="en-US" altLang="zh-CN" smtClean="0"/>
              <a:t>Easy to maintain;</a:t>
            </a:r>
          </a:p>
          <a:p>
            <a:pPr lvl="1"/>
            <a:r>
              <a:rPr lang="en-US" altLang="zh-CN" smtClean="0"/>
              <a:t>Maximum </a:t>
            </a:r>
            <a:r>
              <a:rPr lang="en-US" altLang="zh-CN" smtClean="0"/>
              <a:t>capabilities;</a:t>
            </a:r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en-US" altLang="zh-CN" smtClean="0"/>
          </a:p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91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Base </a:t>
            </a:r>
            <a:r>
              <a:rPr lang="en-US" altLang="zh-CN" smtClean="0"/>
              <a:t>plate</a:t>
            </a:r>
            <a:endParaRPr lang="zh-CN" altLang="en-US"/>
          </a:p>
        </p:txBody>
      </p:sp>
      <p:pic>
        <p:nvPicPr>
          <p:cNvPr id="7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259" y="2158505"/>
            <a:ext cx="5520117" cy="3952875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 bwMode="auto">
          <a:xfrm>
            <a:off x="7308304" y="3284984"/>
            <a:ext cx="1296144" cy="432048"/>
          </a:xfrm>
          <a:prstGeom prst="borderCallout1">
            <a:avLst>
              <a:gd name="adj1" fmla="val 48454"/>
              <a:gd name="adj2" fmla="val -164"/>
              <a:gd name="adj3" fmla="val 231318"/>
              <a:gd name="adj4" fmla="val -104426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Battery</a:t>
            </a: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9" name="线形标注 1 8"/>
          <p:cNvSpPr/>
          <p:nvPr/>
        </p:nvSpPr>
        <p:spPr bwMode="auto">
          <a:xfrm>
            <a:off x="6524600" y="1510433"/>
            <a:ext cx="1296144" cy="432048"/>
          </a:xfrm>
          <a:prstGeom prst="borderCallout1">
            <a:avLst>
              <a:gd name="adj1" fmla="val 48454"/>
              <a:gd name="adj2" fmla="val -164"/>
              <a:gd name="adj3" fmla="val 262507"/>
              <a:gd name="adj4" fmla="val -78434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>
                <a:latin typeface="Times New Roman" pitchFamily="18" charset="0"/>
                <a:ea typeface="黑体" pitchFamily="2" charset="-122"/>
              </a:rPr>
              <a:t>Capacitor</a:t>
            </a: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1902158" y="3266325"/>
            <a:ext cx="2592288" cy="1440160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11" name="线形标注 1 10"/>
          <p:cNvSpPr/>
          <p:nvPr/>
        </p:nvSpPr>
        <p:spPr bwMode="auto">
          <a:xfrm>
            <a:off x="245974" y="1759181"/>
            <a:ext cx="1656184" cy="432048"/>
          </a:xfrm>
          <a:prstGeom prst="borderCallout1">
            <a:avLst>
              <a:gd name="adj1" fmla="val 101923"/>
              <a:gd name="adj2" fmla="val 84105"/>
              <a:gd name="adj3" fmla="val 384296"/>
              <a:gd name="adj4" fmla="val 133642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Wheel Module</a:t>
            </a:r>
          </a:p>
        </p:txBody>
      </p:sp>
    </p:spTree>
    <p:extLst>
      <p:ext uri="{BB962C8B-B14F-4D97-AF65-F5344CB8AC3E}">
        <p14:creationId xmlns:p14="http://schemas.microsoft.com/office/powerpoint/2010/main" val="4375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Wheel Module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2"/>
          </p:nvPr>
        </p:nvSpPr>
        <p:spPr>
          <a:xfrm>
            <a:off x="5241845" y="2132856"/>
            <a:ext cx="4020402" cy="4535487"/>
          </a:xfrm>
        </p:spPr>
        <p:txBody>
          <a:bodyPr/>
          <a:lstStyle/>
          <a:p>
            <a:r>
              <a:rPr lang="en-US" altLang="zh-CN" smtClean="0"/>
              <a:t>Features:</a:t>
            </a:r>
          </a:p>
          <a:p>
            <a:pPr lvl="1"/>
            <a:r>
              <a:rPr lang="en-US" altLang="zh-CN" sz="2400" smtClean="0"/>
              <a:t>Direct transmission;</a:t>
            </a:r>
          </a:p>
          <a:p>
            <a:pPr lvl="1"/>
            <a:r>
              <a:rPr lang="en-US" altLang="zh-CN" sz="2400" smtClean="0"/>
              <a:t>Compact;</a:t>
            </a:r>
          </a:p>
          <a:p>
            <a:pPr lvl="1"/>
            <a:r>
              <a:rPr lang="en-US" altLang="zh-CN" sz="2400" smtClean="0"/>
              <a:t>Easy maintain.</a:t>
            </a:r>
            <a:endParaRPr lang="en-US" altLang="zh-CN" sz="2400" smtClean="0"/>
          </a:p>
          <a:p>
            <a:pPr lvl="1"/>
            <a:endParaRPr lang="zh-CN" altLang="en-US"/>
          </a:p>
        </p:txBody>
      </p:sp>
      <p:pic>
        <p:nvPicPr>
          <p:cNvPr id="8" name="内容占位符 1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772816"/>
            <a:ext cx="5080037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7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Wheel Module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700886" y="2059068"/>
            <a:ext cx="5598212" cy="3962220"/>
            <a:chOff x="3086660" y="5445224"/>
            <a:chExt cx="5598212" cy="3962220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0541" y="6838672"/>
              <a:ext cx="4544331" cy="25687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1" name="上下箭头 20"/>
            <p:cNvSpPr/>
            <p:nvPr/>
          </p:nvSpPr>
          <p:spPr bwMode="auto">
            <a:xfrm rot="18929620">
              <a:off x="4783559" y="6976486"/>
              <a:ext cx="288032" cy="850363"/>
            </a:xfrm>
            <a:prstGeom prst="upDownArrow">
              <a:avLst/>
            </a:prstGeom>
            <a:solidFill>
              <a:schemeClr val="accent2">
                <a:lumMod val="60000"/>
                <a:lumOff val="40000"/>
                <a:alpha val="30980"/>
              </a:schemeClr>
            </a:solidFill>
            <a:ln w="317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  <a:scene3d>
              <a:camera prst="isometricLeftDown"/>
              <a:lightRig rig="threePt" dir="t"/>
            </a:scene3d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>
                <a:latin typeface="Times New Roman" pitchFamily="18" charset="0"/>
                <a:ea typeface="黑体" pitchFamily="2" charset="-122"/>
              </a:endParaRPr>
            </a:p>
          </p:txBody>
        </p:sp>
        <p:pic>
          <p:nvPicPr>
            <p:cNvPr id="3078" name="Picture 6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660" y="5445224"/>
              <a:ext cx="2880320" cy="1956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3" name="线形标注 1 12"/>
          <p:cNvSpPr/>
          <p:nvPr/>
        </p:nvSpPr>
        <p:spPr bwMode="auto">
          <a:xfrm>
            <a:off x="6156176" y="5054963"/>
            <a:ext cx="1502962" cy="432048"/>
          </a:xfrm>
          <a:prstGeom prst="borderCallout1">
            <a:avLst>
              <a:gd name="adj1" fmla="val 48454"/>
              <a:gd name="adj2" fmla="val -164"/>
              <a:gd name="adj3" fmla="val -229742"/>
              <a:gd name="adj4" fmla="val -74529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Motor Driver</a:t>
            </a:r>
            <a:endParaRPr kumimoji="0" lang="zh-CN" altLang="en-US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黑体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1196752"/>
            <a:ext cx="5208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/>
              <a:t>Easy to assembly &amp; disassembly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0310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Kicking Device</a:t>
            </a:r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196752"/>
            <a:ext cx="5204460" cy="516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40108"/>
            <a:ext cx="1711678" cy="198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160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Kicking </a:t>
            </a:r>
            <a:r>
              <a:rPr lang="en-US" altLang="zh-CN" smtClean="0"/>
              <a:t>Device</a:t>
            </a: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1475656" y="1196752"/>
            <a:ext cx="7479382" cy="4796643"/>
            <a:chOff x="217966" y="1362444"/>
            <a:chExt cx="3446934" cy="2210572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1362444"/>
              <a:ext cx="2045228" cy="2210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966" y="1449594"/>
              <a:ext cx="1185682" cy="2123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9" name="组合 18"/>
          <p:cNvGrpSpPr/>
          <p:nvPr/>
        </p:nvGrpSpPr>
        <p:grpSpPr>
          <a:xfrm>
            <a:off x="215516" y="1484784"/>
            <a:ext cx="3384376" cy="1296144"/>
            <a:chOff x="179512" y="1816048"/>
            <a:chExt cx="3384376" cy="1296144"/>
          </a:xfrm>
        </p:grpSpPr>
        <p:cxnSp>
          <p:nvCxnSpPr>
            <p:cNvPr id="20" name="直接连接符 19"/>
            <p:cNvCxnSpPr/>
            <p:nvPr/>
          </p:nvCxnSpPr>
          <p:spPr bwMode="auto">
            <a:xfrm>
              <a:off x="1331640" y="2478440"/>
              <a:ext cx="2232248" cy="633752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  <a:headEnd type="none" w="med" len="med"/>
              <a:tailEnd type="none" w="lg" len="lg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线形标注 1 20"/>
            <p:cNvSpPr/>
            <p:nvPr/>
          </p:nvSpPr>
          <p:spPr bwMode="auto">
            <a:xfrm>
              <a:off x="179512" y="1816048"/>
              <a:ext cx="1728192" cy="648072"/>
            </a:xfrm>
            <a:prstGeom prst="borderCallout1">
              <a:avLst>
                <a:gd name="adj1" fmla="val 99465"/>
                <a:gd name="adj2" fmla="val 68032"/>
                <a:gd name="adj3" fmla="val 199826"/>
                <a:gd name="adj4" fmla="val 103628"/>
              </a:avLst>
            </a:prstGeom>
            <a:solidFill>
              <a:schemeClr val="accent2">
                <a:lumMod val="60000"/>
                <a:lumOff val="40000"/>
                <a:alpha val="30980"/>
              </a:schemeClr>
            </a:solidFill>
            <a:ln w="317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med" len="med"/>
              <a:tailEnd type="none" w="lg" len="lg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400" smtClean="0">
                  <a:latin typeface="Times New Roman" pitchFamily="18" charset="0"/>
                  <a:ea typeface="黑体" pitchFamily="2" charset="-122"/>
                </a:rPr>
                <a:t>Linear Actuator </a:t>
              </a:r>
              <a:br>
                <a:rPr lang="en-US" altLang="zh-CN" sz="1400" smtClean="0">
                  <a:latin typeface="Times New Roman" pitchFamily="18" charset="0"/>
                  <a:ea typeface="黑体" pitchFamily="2" charset="-122"/>
                </a:rPr>
              </a:br>
              <a:r>
                <a:rPr lang="en-US" altLang="zh-CN" sz="1400" smtClean="0">
                  <a:latin typeface="Times New Roman" pitchFamily="18" charset="0"/>
                  <a:ea typeface="黑体" pitchFamily="2" charset="-122"/>
                </a:rPr>
                <a:t>w</a:t>
              </a:r>
              <a:r>
                <a:rPr kumimoji="0" lang="en-US" altLang="zh-CN" sz="1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ea typeface="黑体" pitchFamily="2" charset="-122"/>
                </a:rPr>
                <a:t>ith potentiometer</a:t>
              </a:r>
            </a:p>
          </p:txBody>
        </p:sp>
      </p:grpSp>
      <p:sp>
        <p:nvSpPr>
          <p:cNvPr id="24" name="线形标注 1 23"/>
          <p:cNvSpPr/>
          <p:nvPr/>
        </p:nvSpPr>
        <p:spPr bwMode="auto">
          <a:xfrm>
            <a:off x="7211174" y="1571112"/>
            <a:ext cx="1728192" cy="432048"/>
          </a:xfrm>
          <a:prstGeom prst="borderCallout1">
            <a:avLst>
              <a:gd name="adj1" fmla="val 46102"/>
              <a:gd name="adj2" fmla="val 424"/>
              <a:gd name="adj3" fmla="val 449396"/>
              <a:gd name="adj4" fmla="val -43346"/>
            </a:avLst>
          </a:prstGeom>
          <a:solidFill>
            <a:schemeClr val="accent2">
              <a:lumMod val="60000"/>
              <a:lumOff val="40000"/>
              <a:alpha val="30980"/>
            </a:schemeClr>
          </a:solidFill>
          <a:ln w="3175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2" charset="-122"/>
              </a:rPr>
              <a:t>Solenoid</a:t>
            </a:r>
          </a:p>
        </p:txBody>
      </p:sp>
    </p:spTree>
    <p:extLst>
      <p:ext uri="{BB962C8B-B14F-4D97-AF65-F5344CB8AC3E}">
        <p14:creationId xmlns:p14="http://schemas.microsoft.com/office/powerpoint/2010/main" val="190260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17TGp_report_diagram_v2">
  <a:themeElements>
    <a:clrScheme name="117TGp_report_diagram_v2 2">
      <a:dk1>
        <a:srgbClr val="000000"/>
      </a:dk1>
      <a:lt1>
        <a:srgbClr val="FFFFFF"/>
      </a:lt1>
      <a:dk2>
        <a:srgbClr val="094332"/>
      </a:dk2>
      <a:lt2>
        <a:srgbClr val="B2B2B2"/>
      </a:lt2>
      <a:accent1>
        <a:srgbClr val="0D6531"/>
      </a:accent1>
      <a:accent2>
        <a:srgbClr val="39AF6E"/>
      </a:accent2>
      <a:accent3>
        <a:srgbClr val="FFFFFF"/>
      </a:accent3>
      <a:accent4>
        <a:srgbClr val="000000"/>
      </a:accent4>
      <a:accent5>
        <a:srgbClr val="AAB8AD"/>
      </a:accent5>
      <a:accent6>
        <a:srgbClr val="339E63"/>
      </a:accent6>
      <a:hlink>
        <a:srgbClr val="93E1A0"/>
      </a:hlink>
      <a:folHlink>
        <a:srgbClr val="1D834B"/>
      </a:folHlink>
    </a:clrScheme>
    <a:fontScheme name="117TGp_report_diagram_v2">
      <a:majorFont>
        <a:latin typeface="Times New Roman"/>
        <a:ea typeface="黑体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60000"/>
            <a:lumOff val="40000"/>
            <a:alpha val="30980"/>
          </a:schemeClr>
        </a:solidFill>
        <a:ln w="31750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none" w="lg" len="lg"/>
        </a:ln>
        <a:effectLst/>
        <a:ex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dirty="0"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non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17TGp_report_diagram_v2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7TGp_report_diagram_v2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7TGp_report_diagram_v2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17TGp_report_diagram_v2">
  <a:themeElements>
    <a:clrScheme name="117TGp_report_diagram_v2 2">
      <a:dk1>
        <a:srgbClr val="000000"/>
      </a:dk1>
      <a:lt1>
        <a:srgbClr val="FFFFFF"/>
      </a:lt1>
      <a:dk2>
        <a:srgbClr val="094332"/>
      </a:dk2>
      <a:lt2>
        <a:srgbClr val="B2B2B2"/>
      </a:lt2>
      <a:accent1>
        <a:srgbClr val="0D6531"/>
      </a:accent1>
      <a:accent2>
        <a:srgbClr val="39AF6E"/>
      </a:accent2>
      <a:accent3>
        <a:srgbClr val="FFFFFF"/>
      </a:accent3>
      <a:accent4>
        <a:srgbClr val="000000"/>
      </a:accent4>
      <a:accent5>
        <a:srgbClr val="AAB8AD"/>
      </a:accent5>
      <a:accent6>
        <a:srgbClr val="339E63"/>
      </a:accent6>
      <a:hlink>
        <a:srgbClr val="93E1A0"/>
      </a:hlink>
      <a:folHlink>
        <a:srgbClr val="1D834B"/>
      </a:folHlink>
    </a:clrScheme>
    <a:fontScheme name="117TGp_report_diagram_v2">
      <a:majorFont>
        <a:latin typeface="Times New Roman"/>
        <a:ea typeface="黑体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solidFill>
          <a:schemeClr val="accent1"/>
        </a:solidFill>
        <a:ln w="31750" cap="flat" cmpd="sng" algn="ctr">
          <a:solidFill>
            <a:srgbClr val="0D6531"/>
          </a:solidFill>
          <a:prstDash val="solid"/>
          <a:round/>
          <a:headEnd type="none" w="med" len="med"/>
          <a:tailEnd type="non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117TGp_report_diagram_v2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7TGp_report_diagram_v2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7TGp_report_diagram_v2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117TGp_report_diagram_v2">
  <a:themeElements>
    <a:clrScheme name="117TGp_report_diagram_v2 2">
      <a:dk1>
        <a:srgbClr val="000000"/>
      </a:dk1>
      <a:lt1>
        <a:srgbClr val="FFFFFF"/>
      </a:lt1>
      <a:dk2>
        <a:srgbClr val="094332"/>
      </a:dk2>
      <a:lt2>
        <a:srgbClr val="B2B2B2"/>
      </a:lt2>
      <a:accent1>
        <a:srgbClr val="0D6531"/>
      </a:accent1>
      <a:accent2>
        <a:srgbClr val="39AF6E"/>
      </a:accent2>
      <a:accent3>
        <a:srgbClr val="FFFFFF"/>
      </a:accent3>
      <a:accent4>
        <a:srgbClr val="000000"/>
      </a:accent4>
      <a:accent5>
        <a:srgbClr val="AAB8AD"/>
      </a:accent5>
      <a:accent6>
        <a:srgbClr val="339E63"/>
      </a:accent6>
      <a:hlink>
        <a:srgbClr val="93E1A0"/>
      </a:hlink>
      <a:folHlink>
        <a:srgbClr val="1D834B"/>
      </a:folHlink>
    </a:clrScheme>
    <a:fontScheme name="117TGp_report_diagram_v2">
      <a:majorFont>
        <a:latin typeface="Times New Roman"/>
        <a:ea typeface="黑体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117TGp_report_diagram_v2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7TGp_report_diagram_v2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7TGp_report_diagram_v2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毕业答辩(精简版)</Template>
  <TotalTime>438</TotalTime>
  <Words>613</Words>
  <Application>Microsoft Office PowerPoint</Application>
  <PresentationFormat>全屏显示(4:3)</PresentationFormat>
  <Paragraphs>169</Paragraphs>
  <Slides>39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39</vt:i4>
      </vt:variant>
    </vt:vector>
  </HeadingPairs>
  <TitlesOfParts>
    <vt:vector size="42" baseType="lpstr">
      <vt:lpstr>117TGp_report_diagram_v2</vt:lpstr>
      <vt:lpstr>1_117TGp_report_diagram_v2</vt:lpstr>
      <vt:lpstr>2_117TGp_report_diagram_v2</vt:lpstr>
      <vt:lpstr>NuBot 2014 new Platform</vt:lpstr>
      <vt:lpstr>Outline</vt:lpstr>
      <vt:lpstr>Outline</vt:lpstr>
      <vt:lpstr>New mechanical design</vt:lpstr>
      <vt:lpstr>Base plate</vt:lpstr>
      <vt:lpstr>Wheel Module</vt:lpstr>
      <vt:lpstr>Wheel Module</vt:lpstr>
      <vt:lpstr>Kicking Device</vt:lpstr>
      <vt:lpstr>Kicking Device</vt:lpstr>
      <vt:lpstr>Shooting Device</vt:lpstr>
      <vt:lpstr>Ball Handling Device</vt:lpstr>
      <vt:lpstr>Ball Handling Device</vt:lpstr>
      <vt:lpstr>Ball Distance &amp; Sensor Readings</vt:lpstr>
      <vt:lpstr>Welded Main Frame</vt:lpstr>
      <vt:lpstr>Welded Main Frame</vt:lpstr>
      <vt:lpstr>Vision Systems</vt:lpstr>
      <vt:lpstr>Goalie</vt:lpstr>
      <vt:lpstr>Goalie</vt:lpstr>
      <vt:lpstr>Outline</vt:lpstr>
      <vt:lpstr>Omnidirectional vision for NuBot</vt:lpstr>
      <vt:lpstr>Omnidirectional vision for NuBot</vt:lpstr>
      <vt:lpstr>Omnidirectional vision for NuBot</vt:lpstr>
      <vt:lpstr>Flow Diagram of Omnivision Node</vt:lpstr>
      <vt:lpstr>RGB-D Sensors for Goalie</vt:lpstr>
      <vt:lpstr>Algorithm Flow Chart</vt:lpstr>
      <vt:lpstr>Outline</vt:lpstr>
      <vt:lpstr>System overview</vt:lpstr>
      <vt:lpstr>Onboard PC</vt:lpstr>
      <vt:lpstr>EtherCAT Terminals</vt:lpstr>
      <vt:lpstr>Elmo motor controller</vt:lpstr>
      <vt:lpstr>EL6751 Configuration Using SOEM </vt:lpstr>
      <vt:lpstr>Outline</vt:lpstr>
      <vt:lpstr>Why ROS?</vt:lpstr>
      <vt:lpstr>System Structure of Nubot</vt:lpstr>
      <vt:lpstr>Existing problems</vt:lpstr>
      <vt:lpstr>RT-patched Linux kernel for Ubuntu </vt:lpstr>
      <vt:lpstr>Experiment</vt:lpstr>
      <vt:lpstr>micROS RT</vt:lpstr>
      <vt:lpstr>Thanks for your attention!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NuBot 2014 new Platform</dc:title>
  <dc:creator>kaihong</dc:creator>
  <cp:lastModifiedBy>kaihong</cp:lastModifiedBy>
  <cp:revision>48</cp:revision>
  <dcterms:created xsi:type="dcterms:W3CDTF">2014-11-07T16:36:46Z</dcterms:created>
  <dcterms:modified xsi:type="dcterms:W3CDTF">2014-11-09T15:45:53Z</dcterms:modified>
</cp:coreProperties>
</file>